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slides/slide23.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2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5.xml" ContentType="application/vnd.openxmlformats-officedocument.presentationml.notesSlide+xml"/>
  <Override PartName="/ppt/notesSlides/notesSlide25.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5.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0" r:id="rId5"/>
  </p:sldMasterIdLst>
  <p:notesMasterIdLst>
    <p:notesMasterId r:id="rId31"/>
  </p:notesMasterIdLst>
  <p:sldIdLst>
    <p:sldId id="414" r:id="rId6"/>
    <p:sldId id="459" r:id="rId7"/>
    <p:sldId id="458" r:id="rId8"/>
    <p:sldId id="462" r:id="rId9"/>
    <p:sldId id="480" r:id="rId10"/>
    <p:sldId id="464" r:id="rId11"/>
    <p:sldId id="454" r:id="rId12"/>
    <p:sldId id="515" r:id="rId13"/>
    <p:sldId id="520" r:id="rId14"/>
    <p:sldId id="517" r:id="rId15"/>
    <p:sldId id="483" r:id="rId16"/>
    <p:sldId id="484" r:id="rId17"/>
    <p:sldId id="491" r:id="rId18"/>
    <p:sldId id="493" r:id="rId19"/>
    <p:sldId id="481" r:id="rId20"/>
    <p:sldId id="482" r:id="rId21"/>
    <p:sldId id="490" r:id="rId22"/>
    <p:sldId id="496" r:id="rId23"/>
    <p:sldId id="498" r:id="rId24"/>
    <p:sldId id="501" r:id="rId25"/>
    <p:sldId id="509" r:id="rId26"/>
    <p:sldId id="518" r:id="rId27"/>
    <p:sldId id="512" r:id="rId28"/>
    <p:sldId id="519" r:id="rId29"/>
    <p:sldId id="513" r:id="rId30"/>
  </p:sldIdLst>
  <p:sldSz cx="12192000" cy="6858000"/>
  <p:notesSz cx="6858000" cy="9144000"/>
  <p:embeddedFontLst>
    <p:embeddedFont>
      <p:font typeface="Calibri Light" panose="020F0302020204030204" pitchFamily="34" charset="0"/>
      <p:regular r:id="rId32"/>
      <p:italic r:id="rId33"/>
    </p:embeddedFont>
    <p:embeddedFont>
      <p:font typeface="Whitney HTF Condensed" charset="0"/>
      <p:regular r:id="rId34"/>
      <p:bold r:id="rId35"/>
    </p:embeddedFont>
    <p:embeddedFont>
      <p:font typeface="Calibri" panose="020F0502020204030204" pitchFamily="34" charset="0"/>
      <p:regular r:id="rId36"/>
      <p:bold r:id="rId37"/>
      <p:italic r:id="rId38"/>
      <p:boldItalic r:id="rId39"/>
    </p:embeddedFont>
    <p:embeddedFont>
      <p:font typeface="Tw Cen MT Condensed" panose="020B0606020104020203" pitchFamily="34" charset="0"/>
      <p:regular r:id="rId40"/>
      <p:bold r:id="rId41"/>
    </p:embeddedFont>
    <p:embeddedFont>
      <p:font typeface="Whitney HTF SemiBold" charset="0"/>
      <p:bold r:id="rId42"/>
      <p:boldItalic r:id="rId43"/>
    </p:embeddedFont>
    <p:embeddedFont>
      <p:font typeface="Visitor TT1 BRK" panose="020B0604020202020204"/>
      <p:regular r:id="rId44"/>
    </p:embeddedFont>
    <p:embeddedFont>
      <p:font typeface="Whitney HTF SemiBold Condensed" charset="0"/>
      <p:bold r:id="rId45"/>
    </p:embeddedFont>
    <p:embeddedFont>
      <p:font typeface="Tw Cen MT Condensed Extra Bold" panose="020B0803020202020204" pitchFamily="34" charset="0"/>
      <p:regular r:id="rId46"/>
    </p:embeddedFont>
    <p:embeddedFont>
      <p:font typeface="Whitney HTF Light Condensed" charset="0"/>
      <p:regular r:id="rId47"/>
    </p:embeddedFont>
    <p:embeddedFont>
      <p:font typeface="Whitney HTF Book Condensed" charset="0"/>
      <p:regular r:id="rId48"/>
    </p:embeddedFont>
    <p:embeddedFont>
      <p:font typeface="Whitney HTF SemiBold SC" charset="0"/>
      <p:bold r:id="rId49"/>
      <p:boldItalic r:id="rId50"/>
    </p:embeddedFont>
    <p:embeddedFont>
      <p:font typeface="Consolas" panose="020B0609020204030204" pitchFamily="49" charset="0"/>
      <p:regular r:id="rId51"/>
      <p:bold r:id="rId52"/>
      <p:italic r:id="rId53"/>
      <p:boldItalic r:id="rId54"/>
    </p:embeddedFont>
    <p:embeddedFont>
      <p:font typeface="Whitney HTF Black SC" charset="0"/>
      <p:bold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zzaro, Chris" initials="LC" lastIdx="1" clrIdx="0">
    <p:extLst>
      <p:ext uri="{19B8F6BF-5375-455C-9EA6-DF929625EA0E}">
        <p15:presenceInfo xmlns:p15="http://schemas.microsoft.com/office/powerpoint/2012/main" userId="S-1-5-21-2362068864-2638854196-1741879081-11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4136"/>
    <a:srgbClr val="292929"/>
    <a:srgbClr val="696969"/>
    <a:srgbClr val="000F12"/>
    <a:srgbClr val="1C1C1C"/>
    <a:srgbClr val="FCB813"/>
    <a:srgbClr val="2E2E2E"/>
    <a:srgbClr val="00B2BD"/>
    <a:srgbClr val="CFCA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45076" autoAdjust="0"/>
  </p:normalViewPr>
  <p:slideViewPr>
    <p:cSldViewPr snapToGrid="0">
      <p:cViewPr varScale="1">
        <p:scale>
          <a:sx n="54" d="100"/>
          <a:sy n="54" d="100"/>
        </p:scale>
        <p:origin x="256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3.xml"/><Relationship Id="rId51"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customXml" Target="../customXml/item4.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96ACE9-B155-4A4D-9CEA-4D1D1BC3B0F3}" type="datetimeFigureOut">
              <a:rPr lang="en-US" smtClean="0"/>
              <a:t>4/6/2015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350A0-BDA7-4EBA-A81F-5FE6C65ACBC9}" type="slidenum">
              <a:rPr lang="en-US" smtClean="0"/>
              <a:t>‹#›</a:t>
            </a:fld>
            <a:endParaRPr lang="en-US"/>
          </a:p>
        </p:txBody>
      </p:sp>
    </p:spTree>
    <p:extLst>
      <p:ext uri="{BB962C8B-B14F-4D97-AF65-F5344CB8AC3E}">
        <p14:creationId xmlns:p14="http://schemas.microsoft.com/office/powerpoint/2010/main" val="1757414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Copyright MetaMythic, LLC. You are free to distribute this presentation in this form or in similar form with the following condition:</a:t>
            </a:r>
          </a:p>
          <a:p>
            <a:pPr marL="0" indent="0">
              <a:buFontTx/>
              <a:buNone/>
            </a:pPr>
            <a:endParaRPr lang="en-US" baseline="0" dirty="0" smtClean="0"/>
          </a:p>
          <a:p>
            <a:pPr marL="0" indent="0">
              <a:buFontTx/>
              <a:buNone/>
            </a:pPr>
            <a:r>
              <a:rPr lang="en-US" baseline="0" dirty="0" smtClean="0"/>
              <a:t>If you wish to alter or use content from this presentation to promote these ideas, we would love for you to share the information. Just make sure 1.) you give MetaMythic credit, 2.) link to our website wherever  you publish or publicize this information and 3.) let us know how you’re using the content before you use it. An email notification is fine. </a:t>
            </a: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647045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0F12"/>
                </a:solidFill>
                <a:latin typeface="Whitney HTF SemiBold Condensed" charset="0"/>
              </a:rPr>
              <a:t>Successful technical and complex </a:t>
            </a:r>
            <a:r>
              <a:rPr lang="en-US" sz="1200" dirty="0" smtClean="0">
                <a:solidFill>
                  <a:srgbClr val="000F12"/>
                </a:solidFill>
                <a:latin typeface="Whitney HTF SemiBold Condensed" charset="0"/>
              </a:rPr>
              <a:t>training must tell a story that includes both truths and narrative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F12"/>
                </a:solidFill>
                <a:latin typeface="Whitney HTF SemiBold Condensed" charset="0"/>
              </a:rPr>
              <a:t>Real stories augmented with fiction can be more memorable, engaging and understandable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F12"/>
                </a:solidFill>
                <a:latin typeface="Whitney HTF SemiBold Condensed" charset="0"/>
              </a:rPr>
              <a:t>The three tools developed by </a:t>
            </a:r>
            <a:r>
              <a:rPr lang="en-US" sz="1200" dirty="0" err="1" smtClean="0">
                <a:solidFill>
                  <a:srgbClr val="000F12"/>
                </a:solidFill>
                <a:latin typeface="Whitney HTF SemiBold Condensed" charset="0"/>
              </a:rPr>
              <a:t>MetaMythic</a:t>
            </a:r>
            <a:r>
              <a:rPr lang="en-US" sz="1200" dirty="0" smtClean="0">
                <a:solidFill>
                  <a:srgbClr val="000F12"/>
                </a:solidFill>
                <a:latin typeface="Whitney HTF SemiBold Condensed" charset="0"/>
              </a:rPr>
              <a:t> facilitate creating these applied fictions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F12"/>
              </a:solidFill>
              <a:latin typeface="Whitney HTF SemiBold Condensed"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F12"/>
              </a:solidFill>
              <a:latin typeface="Whitney HTF SemiBold Condensed" charset="0"/>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640230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all starts with what makes a good story. Jake talked about the three part story,</a:t>
            </a:r>
            <a:r>
              <a:rPr lang="en-US" sz="1200" kern="1200" baseline="0" dirty="0" smtClean="0">
                <a:solidFill>
                  <a:schemeClr val="tx1"/>
                </a:solidFill>
                <a:effectLst/>
                <a:latin typeface="+mn-lt"/>
                <a:ea typeface="+mn-ea"/>
                <a:cs typeface="+mn-cs"/>
              </a:rPr>
              <a:t> so let me go into a bit more detail about this. The three part story has three key elements when the story is about a hero. And this concept of hero is relevant because our stories about </a:t>
            </a:r>
            <a:r>
              <a:rPr lang="en-US" sz="1200" kern="1200" baseline="0" dirty="0" err="1" smtClean="0">
                <a:solidFill>
                  <a:schemeClr val="tx1"/>
                </a:solidFill>
                <a:effectLst/>
                <a:latin typeface="+mn-lt"/>
                <a:ea typeface="+mn-ea"/>
                <a:cs typeface="+mn-cs"/>
              </a:rPr>
              <a:t>about</a:t>
            </a:r>
            <a:r>
              <a:rPr lang="en-US" sz="1200" kern="1200" baseline="0" dirty="0" smtClean="0">
                <a:solidFill>
                  <a:schemeClr val="tx1"/>
                </a:solidFill>
                <a:effectLst/>
                <a:latin typeface="+mn-lt"/>
                <a:ea typeface="+mn-ea"/>
                <a:cs typeface="+mn-cs"/>
              </a:rPr>
              <a:t> heroes – people in our organization who are out doing the duties of compliance.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Here’s the model </a:t>
            </a:r>
          </a:p>
          <a:p>
            <a:r>
              <a:rPr lang="en-US" sz="1200" kern="1200" dirty="0" smtClean="0">
                <a:solidFill>
                  <a:schemeClr val="tx1"/>
                </a:solidFill>
                <a:effectLst/>
                <a:latin typeface="+mn-lt"/>
                <a:ea typeface="+mn-ea"/>
                <a:cs typeface="+mn-cs"/>
              </a:rPr>
              <a:t>&lt;click&gt;Setup - We're introduced to a relatable and likeable hero &lt;click&gt;. While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BatKid</a:t>
            </a:r>
            <a:r>
              <a:rPr lang="en-US" sz="1200" kern="1200" baseline="0" dirty="0" smtClean="0">
                <a:solidFill>
                  <a:schemeClr val="tx1"/>
                </a:solidFill>
                <a:effectLst/>
                <a:latin typeface="+mn-lt"/>
                <a:ea typeface="+mn-ea"/>
                <a:cs typeface="+mn-cs"/>
              </a:rPr>
              <a:t> was a baby at this stage, we could still like and relate to him.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&lt;click&gt;Confrontation - Who encounters roadblocks &lt;click&gt; But when he goes through the challenges of</a:t>
            </a:r>
            <a:r>
              <a:rPr lang="en-US" sz="1200" kern="1200" baseline="0" dirty="0" smtClean="0">
                <a:solidFill>
                  <a:schemeClr val="tx1"/>
                </a:solidFill>
                <a:effectLst/>
                <a:latin typeface="+mn-lt"/>
                <a:ea typeface="+mn-ea"/>
                <a:cs typeface="+mn-cs"/>
              </a:rPr>
              <a:t> chemo, we can really start to empathize with the struggle.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&lt;click&gt;Resolution - And emerges transformed &lt;click&gt; and</a:t>
            </a:r>
            <a:r>
              <a:rPr lang="en-US" sz="1200" kern="1200" baseline="0" dirty="0" smtClean="0">
                <a:solidFill>
                  <a:schemeClr val="tx1"/>
                </a:solidFill>
                <a:effectLst/>
                <a:latin typeface="+mn-lt"/>
                <a:ea typeface="+mn-ea"/>
                <a:cs typeface="+mn-cs"/>
              </a:rPr>
              <a:t> celebrate as he emerges both healthier and stronger as a person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same applies when we see what the city of SF did for him with</a:t>
            </a:r>
            <a:r>
              <a:rPr lang="en-US" sz="1200" kern="1200" baseline="0" dirty="0" smtClean="0">
                <a:solidFill>
                  <a:schemeClr val="tx1"/>
                </a:solidFill>
                <a:effectLst/>
                <a:latin typeface="+mn-lt"/>
                <a:ea typeface="+mn-ea"/>
                <a:cs typeface="+mn-cs"/>
              </a:rPr>
              <a:t> their fiction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&lt;click&gt; </a:t>
            </a:r>
            <a:r>
              <a:rPr lang="en-US" sz="1200" kern="1200" dirty="0" err="1" smtClean="0">
                <a:solidFill>
                  <a:schemeClr val="tx1"/>
                </a:solidFill>
                <a:effectLst/>
                <a:latin typeface="+mn-lt"/>
                <a:ea typeface="+mn-ea"/>
                <a:cs typeface="+mn-cs"/>
              </a:rPr>
              <a:t>Batkid</a:t>
            </a:r>
            <a:r>
              <a:rPr lang="en-US" sz="1200" kern="1200" dirty="0" smtClean="0">
                <a:solidFill>
                  <a:schemeClr val="tx1"/>
                </a:solidFill>
                <a:effectLst/>
                <a:latin typeface="+mn-lt"/>
                <a:ea typeface="+mn-ea"/>
                <a:cs typeface="+mn-cs"/>
              </a:rPr>
              <a:t> is introduced</a:t>
            </a:r>
          </a:p>
          <a:p>
            <a:r>
              <a:rPr lang="en-US" sz="1200" kern="1200" dirty="0" smtClean="0">
                <a:solidFill>
                  <a:schemeClr val="tx1"/>
                </a:solidFill>
                <a:effectLst/>
                <a:latin typeface="+mn-lt"/>
                <a:ea typeface="+mn-ea"/>
                <a:cs typeface="+mn-cs"/>
              </a:rPr>
              <a:t>&lt;click&gt; and struggles against enemies</a:t>
            </a:r>
          </a:p>
          <a:p>
            <a:r>
              <a:rPr lang="en-US" sz="1200" kern="1200" dirty="0" smtClean="0">
                <a:solidFill>
                  <a:schemeClr val="tx1"/>
                </a:solidFill>
                <a:effectLst/>
                <a:latin typeface="+mn-lt"/>
                <a:ea typeface="+mn-ea"/>
                <a:cs typeface="+mn-cs"/>
              </a:rPr>
              <a:t>&lt;click&gt;</a:t>
            </a:r>
            <a:r>
              <a:rPr lang="en-US" sz="1200" kern="1200" baseline="0" dirty="0" smtClean="0">
                <a:solidFill>
                  <a:schemeClr val="tx1"/>
                </a:solidFill>
                <a:effectLst/>
                <a:latin typeface="+mn-lt"/>
                <a:ea typeface="+mn-ea"/>
                <a:cs typeface="+mn-cs"/>
              </a:rPr>
              <a:t> and emerges transformed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if you think about it, this model works really well with organizations because our organization heroes are leading our organizations through some Big Changes and need to change themselves. </a:t>
            </a: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905684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we need to move our organizations from the current ordinary world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the improved world</a:t>
            </a:r>
            <a:r>
              <a:rPr lang="en-US" sz="1200" kern="1200" baseline="0" dirty="0" smtClean="0">
                <a:solidFill>
                  <a:schemeClr val="tx1"/>
                </a:solidFill>
                <a:effectLst/>
                <a:latin typeface="+mn-lt"/>
                <a:ea typeface="+mn-ea"/>
                <a:cs typeface="+mn-cs"/>
              </a:rPr>
              <a:t> and need heroes to take us there. Just like a hero needs to move from their current world to some improved world where there are transformed. The hero’s journey storytelling model fits perfectly.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Big Problem is the description of where we are today.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leads directly to the Big Goal – the place we want to be.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tools and skills we need people to learn to get to the big goal is the Big Change.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833662-9B91-412C-933D-085B4882B0E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34383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smtClean="0">
                <a:solidFill>
                  <a:schemeClr val="tx1"/>
                </a:solidFill>
                <a:effectLst/>
                <a:latin typeface="+mn-lt"/>
                <a:ea typeface="+mn-ea"/>
                <a:cs typeface="+mn-cs"/>
              </a:rPr>
              <a:t>Remember, you are not the hero. The hero</a:t>
            </a:r>
            <a:r>
              <a:rPr lang="en-US" sz="1200" kern="1200" baseline="0" dirty="0" smtClean="0">
                <a:solidFill>
                  <a:schemeClr val="tx1"/>
                </a:solidFill>
                <a:effectLst/>
                <a:latin typeface="+mn-lt"/>
                <a:ea typeface="+mn-ea"/>
                <a:cs typeface="+mn-cs"/>
              </a:rPr>
              <a:t> in this classic story is Luke – he’s the person doing </a:t>
            </a:r>
            <a:r>
              <a:rPr lang="en-US" sz="1200" kern="1200" baseline="0" dirty="0" err="1" smtClean="0">
                <a:solidFill>
                  <a:schemeClr val="tx1"/>
                </a:solidFill>
                <a:effectLst/>
                <a:latin typeface="+mn-lt"/>
                <a:ea typeface="+mn-ea"/>
                <a:cs typeface="+mn-cs"/>
              </a:rPr>
              <a:t>lightsaber</a:t>
            </a:r>
            <a:r>
              <a:rPr lang="en-US" sz="1200" kern="1200" baseline="0" dirty="0" smtClean="0">
                <a:solidFill>
                  <a:schemeClr val="tx1"/>
                </a:solidFill>
                <a:effectLst/>
                <a:latin typeface="+mn-lt"/>
                <a:ea typeface="+mn-ea"/>
                <a:cs typeface="+mn-cs"/>
              </a:rPr>
              <a:t> duels and destroying Death Stars. Never forget to have the mindset that your audience is the hero.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22556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smtClean="0">
                <a:solidFill>
                  <a:schemeClr val="tx1"/>
                </a:solidFill>
                <a:effectLst/>
                <a:latin typeface="+mn-lt"/>
                <a:ea typeface="+mn-ea"/>
                <a:cs typeface="+mn-cs"/>
              </a:rPr>
              <a:t>So what is your role? You are the Yoda, the Sage.</a:t>
            </a:r>
            <a:r>
              <a:rPr lang="en-US" sz="1200" kern="1200" baseline="0" dirty="0" smtClean="0">
                <a:solidFill>
                  <a:schemeClr val="tx1"/>
                </a:solidFill>
                <a:effectLst/>
                <a:latin typeface="+mn-lt"/>
                <a:ea typeface="+mn-ea"/>
                <a:cs typeface="+mn-cs"/>
              </a:rPr>
              <a:t> Your job is to call the hero to action and equip them. You have probably been a hero yourself in the past (that gives you credibility), but your role now is to help the heroes.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643045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We build an organization’s heroes, sages and communications out using a tool we call the Learning Map. We walk through the employee’s (hero’s) journey from onboarding through training and other HP communication points. Each </a:t>
            </a:r>
            <a:r>
              <a:rPr lang="en-US" sz="1200" kern="1200" baseline="0" dirty="0" err="1" smtClean="0">
                <a:solidFill>
                  <a:schemeClr val="tx1"/>
                </a:solidFill>
                <a:effectLst/>
                <a:latin typeface="+mn-lt"/>
                <a:ea typeface="+mn-ea"/>
                <a:cs typeface="+mn-cs"/>
              </a:rPr>
              <a:t>touchpoint</a:t>
            </a:r>
            <a:r>
              <a:rPr lang="en-US" sz="1200" kern="1200" baseline="0" dirty="0" smtClean="0">
                <a:solidFill>
                  <a:schemeClr val="tx1"/>
                </a:solidFill>
                <a:effectLst/>
                <a:latin typeface="+mn-lt"/>
                <a:ea typeface="+mn-ea"/>
                <a:cs typeface="+mn-cs"/>
              </a:rPr>
              <a:t> in this journey we call a Learning Experience. These experiences are the places where sages and heroes come together and the heroes are equipped for battle by providing them duties, tools and skills. </a:t>
            </a: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40660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smtClean="0">
                <a:solidFill>
                  <a:schemeClr val="tx1"/>
                </a:solidFill>
                <a:effectLst/>
                <a:latin typeface="+mn-lt"/>
                <a:ea typeface="+mn-ea"/>
                <a:cs typeface="+mn-cs"/>
              </a:rPr>
              <a:t>&lt;higher quality bottom picture&gt; </a:t>
            </a:r>
          </a:p>
          <a:p>
            <a:pPr rtl="0" fontAlgn="ctr"/>
            <a:r>
              <a:rPr lang="en-US" sz="1200" kern="1200" dirty="0" smtClean="0">
                <a:solidFill>
                  <a:schemeClr val="tx1"/>
                </a:solidFill>
                <a:effectLst/>
                <a:latin typeface="+mn-lt"/>
                <a:ea typeface="+mn-ea"/>
                <a:cs typeface="+mn-cs"/>
              </a:rPr>
              <a:t>&lt;space marine</a:t>
            </a:r>
            <a:r>
              <a:rPr lang="en-US" sz="1200" kern="1200" baseline="0" dirty="0" smtClean="0">
                <a:solidFill>
                  <a:schemeClr val="tx1"/>
                </a:solidFill>
                <a:effectLst/>
                <a:latin typeface="+mn-lt"/>
                <a:ea typeface="+mn-ea"/>
                <a:cs typeface="+mn-cs"/>
              </a:rPr>
              <a:t> - http://spacemarinechaptergame.wikispaces.com/Chapter+Forces+Info&gt;</a:t>
            </a:r>
          </a:p>
          <a:p>
            <a:pPr rtl="0" fontAlgn="ctr"/>
            <a:r>
              <a:rPr lang="en-US" sz="1200" kern="1200" baseline="0" dirty="0" smtClean="0">
                <a:solidFill>
                  <a:schemeClr val="tx1"/>
                </a:solidFill>
                <a:effectLst/>
                <a:latin typeface="+mn-lt"/>
                <a:ea typeface="+mn-ea"/>
                <a:cs typeface="+mn-cs"/>
              </a:rPr>
              <a:t>&lt;dinosaur – TreeDay77 Zombie Dinosaur</a:t>
            </a:r>
          </a:p>
          <a:p>
            <a:pPr rtl="0" fontAlgn="ctr"/>
            <a:r>
              <a:rPr lang="en-US" sz="1200" kern="1200" baseline="0" dirty="0" smtClean="0">
                <a:solidFill>
                  <a:schemeClr val="tx1"/>
                </a:solidFill>
                <a:effectLst/>
                <a:latin typeface="+mn-lt"/>
                <a:ea typeface="+mn-ea"/>
                <a:cs typeface="+mn-cs"/>
              </a:rPr>
              <a:t>-https://www.flickr.com/photos/53346708@N07/4978212621/in/photolist-3hsvoz-f4Fw4v-8hLJCx-67TuTu-67Twd1-67Pi94-67Tvho-9RmeWQ-7bZXPB-7c4Nhm-7bZXXe-6qU4xq-5YAvWw-7FRZLc-4FDBYd-tuC2M-7c4Nku-8zUDb6-9ugvpP-3TxYgx-bvg3R2-4wT5mA-hW9gK-713Zv</a:t>
            </a:r>
          </a:p>
          <a:p>
            <a:pPr rtl="0" fontAlgn="ctr"/>
            <a:r>
              <a:rPr lang="en-US" sz="1200" kern="1200" baseline="0" dirty="0" smtClean="0">
                <a:solidFill>
                  <a:schemeClr val="tx1"/>
                </a:solidFill>
                <a:effectLst/>
                <a:latin typeface="+mn-lt"/>
                <a:ea typeface="+mn-ea"/>
                <a:cs typeface="+mn-cs"/>
              </a:rPr>
              <a:t>-https://creativecommons.org/licenses/by/2.0/&gt;</a:t>
            </a:r>
          </a:p>
          <a:p>
            <a:pPr rtl="0" fontAlgn="ctr"/>
            <a:endParaRPr lang="en-US" sz="1200" kern="1200" baseline="0" dirty="0" smtClean="0">
              <a:solidFill>
                <a:schemeClr val="tx1"/>
              </a:solidFill>
              <a:effectLst/>
              <a:latin typeface="+mn-lt"/>
              <a:ea typeface="+mn-ea"/>
              <a:cs typeface="+mn-cs"/>
            </a:endParaRPr>
          </a:p>
          <a:p>
            <a:pPr rtl="0" fontAlgn="ctr"/>
            <a:r>
              <a:rPr lang="en-US" sz="1200" kern="1200" baseline="0" dirty="0" smtClean="0">
                <a:solidFill>
                  <a:schemeClr val="tx1"/>
                </a:solidFill>
                <a:effectLst/>
                <a:latin typeface="+mn-lt"/>
                <a:ea typeface="+mn-ea"/>
                <a:cs typeface="+mn-cs"/>
              </a:rPr>
              <a:t>So where does the fiction come in? Once we know all the Learning Experiences, we can start turning them into scripted experiences with story woven in. That could be in the training materials themselves (like a handbook) or in the event itself (like Brit Beacon). We don’t want to have an inconsistent experience</a:t>
            </a:r>
          </a:p>
          <a:p>
            <a:pPr rtl="0" fontAlgn="ctr"/>
            <a:r>
              <a:rPr lang="en-US" sz="1200" kern="1200" baseline="0" dirty="0" smtClean="0">
                <a:solidFill>
                  <a:schemeClr val="tx1"/>
                </a:solidFill>
                <a:effectLst/>
                <a:latin typeface="+mn-lt"/>
                <a:ea typeface="+mn-ea"/>
                <a:cs typeface="+mn-cs"/>
              </a:rPr>
              <a:t>&lt;click&gt; one event is space marines</a:t>
            </a:r>
          </a:p>
          <a:p>
            <a:pPr rtl="0" fontAlgn="ctr"/>
            <a:r>
              <a:rPr lang="en-US" sz="1200" kern="1200" baseline="0" dirty="0" smtClean="0">
                <a:solidFill>
                  <a:schemeClr val="tx1"/>
                </a:solidFill>
                <a:effectLst/>
                <a:latin typeface="+mn-lt"/>
                <a:ea typeface="+mn-ea"/>
                <a:cs typeface="+mn-cs"/>
              </a:rPr>
              <a:t>&lt;click&gt; another is self-replicating </a:t>
            </a:r>
            <a:r>
              <a:rPr lang="en-US" sz="1200" kern="1200" baseline="0" dirty="0" err="1" smtClean="0">
                <a:solidFill>
                  <a:schemeClr val="tx1"/>
                </a:solidFill>
                <a:effectLst/>
                <a:latin typeface="+mn-lt"/>
                <a:ea typeface="+mn-ea"/>
                <a:cs typeface="+mn-cs"/>
              </a:rPr>
              <a:t>Kims</a:t>
            </a:r>
            <a:endParaRPr lang="en-US" sz="1200" kern="1200" baseline="0" dirty="0" smtClean="0">
              <a:solidFill>
                <a:schemeClr val="tx1"/>
              </a:solidFill>
              <a:effectLst/>
              <a:latin typeface="+mn-lt"/>
              <a:ea typeface="+mn-ea"/>
              <a:cs typeface="+mn-cs"/>
            </a:endParaRPr>
          </a:p>
          <a:p>
            <a:pPr rtl="0" fontAlgn="ctr"/>
            <a:r>
              <a:rPr lang="en-US" sz="1200" kern="1200" baseline="0" dirty="0" smtClean="0">
                <a:solidFill>
                  <a:schemeClr val="tx1"/>
                </a:solidFill>
                <a:effectLst/>
                <a:latin typeface="+mn-lt"/>
                <a:ea typeface="+mn-ea"/>
                <a:cs typeface="+mn-cs"/>
              </a:rPr>
              <a:t>&lt;click&gt; and another is zombie dinosaurs</a:t>
            </a:r>
          </a:p>
          <a:p>
            <a:pPr rtl="0" fontAlgn="ctr"/>
            <a:endParaRPr lang="en-US" sz="1200" kern="1200" baseline="0" dirty="0" smtClean="0">
              <a:solidFill>
                <a:schemeClr val="tx1"/>
              </a:solidFill>
              <a:effectLst/>
              <a:latin typeface="+mn-lt"/>
              <a:ea typeface="+mn-ea"/>
              <a:cs typeface="+mn-cs"/>
            </a:endParaRPr>
          </a:p>
          <a:p>
            <a:pPr rtl="0" fontAlgn="ctr"/>
            <a:r>
              <a:rPr lang="en-US" sz="1200" kern="1200" baseline="0" dirty="0" smtClean="0">
                <a:solidFill>
                  <a:schemeClr val="tx1"/>
                </a:solidFill>
                <a:effectLst/>
                <a:latin typeface="+mn-lt"/>
                <a:ea typeface="+mn-ea"/>
                <a:cs typeface="+mn-cs"/>
              </a:rPr>
              <a:t>So the metanarrative guide defines villains, environments and other thematic elements we want to be consistent across the hero’s journey. </a:t>
            </a:r>
          </a:p>
        </p:txBody>
      </p:sp>
      <p:sp>
        <p:nvSpPr>
          <p:cNvPr id="4" name="Slide Number Placeholder 3"/>
          <p:cNvSpPr>
            <a:spLocks noGrp="1"/>
          </p:cNvSpPr>
          <p:nvPr>
            <p:ph type="sldNum" sz="quarter" idx="10"/>
          </p:nvPr>
        </p:nvSpPr>
        <p:spPr/>
        <p:txBody>
          <a:bodyPr/>
          <a:lstStyle/>
          <a:p>
            <a:fld id="{6C833662-9B91-412C-933D-085B4882B0E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809832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smtClean="0">
                <a:solidFill>
                  <a:schemeClr val="tx1"/>
                </a:solidFill>
                <a:effectLst/>
                <a:latin typeface="+mn-lt"/>
                <a:ea typeface="+mn-ea"/>
                <a:cs typeface="+mn-cs"/>
              </a:rPr>
              <a:t>In the Compliance case study, robots from outer</a:t>
            </a:r>
            <a:r>
              <a:rPr lang="en-US" sz="1200" kern="1200" baseline="0" dirty="0" smtClean="0">
                <a:solidFill>
                  <a:schemeClr val="tx1"/>
                </a:solidFill>
                <a:effectLst/>
                <a:latin typeface="+mn-lt"/>
                <a:ea typeface="+mn-ea"/>
                <a:cs typeface="+mn-cs"/>
              </a:rPr>
              <a:t> space fit well for the metanarrative because the robots can attack both physical and electronic assets. Plus, they don’t require us ton make an enemy of NERC auditors, or even China or Korea, countries that may not always be attacking us. We wanted the enemy to be safe for us to feel them to be the face of evil.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2718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smtClean="0">
                <a:solidFill>
                  <a:schemeClr val="tx1"/>
                </a:solidFill>
                <a:effectLst/>
                <a:latin typeface="+mn-lt"/>
                <a:ea typeface="+mn-ea"/>
                <a:cs typeface="+mn-cs"/>
              </a:rPr>
              <a:t>So we build a robot army that each had</a:t>
            </a:r>
            <a:r>
              <a:rPr lang="en-US" sz="1200" kern="1200" baseline="0" dirty="0" smtClean="0">
                <a:solidFill>
                  <a:schemeClr val="tx1"/>
                </a:solidFill>
                <a:effectLst/>
                <a:latin typeface="+mn-lt"/>
                <a:ea typeface="+mn-ea"/>
                <a:cs typeface="+mn-cs"/>
              </a:rPr>
              <a:t> specialties for attacking our infrastructure. With a enemy leader, </a:t>
            </a:r>
            <a:r>
              <a:rPr lang="en-US" sz="1200" kern="1200" baseline="0" dirty="0" err="1" smtClean="0">
                <a:solidFill>
                  <a:schemeClr val="tx1"/>
                </a:solidFill>
                <a:effectLst/>
                <a:latin typeface="+mn-lt"/>
                <a:ea typeface="+mn-ea"/>
                <a:cs typeface="+mn-cs"/>
              </a:rPr>
              <a:t>Nemitrus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122911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smtClean="0">
                <a:solidFill>
                  <a:schemeClr val="tx1"/>
                </a:solidFill>
                <a:effectLst/>
                <a:latin typeface="+mn-lt"/>
                <a:ea typeface="+mn-ea"/>
                <a:cs typeface="+mn-cs"/>
              </a:rPr>
              <a:t>The metanarrative conflict is also important. It must be consistent through the experiences and have the same resolution. Just like Indiana Jones always resolved the conflict over ancient artifacts of power by saying “that belongs in a …”</a:t>
            </a:r>
          </a:p>
          <a:p>
            <a:pPr rtl="0" fontAlgn="ctr"/>
            <a:endParaRPr lang="en-US" sz="1200" kern="1200" dirty="0" smtClean="0">
              <a:solidFill>
                <a:schemeClr val="tx1"/>
              </a:solidFill>
              <a:effectLst/>
              <a:latin typeface="+mn-lt"/>
              <a:ea typeface="+mn-ea"/>
              <a:cs typeface="+mn-cs"/>
            </a:endParaRPr>
          </a:p>
          <a:p>
            <a:pPr rtl="0" fontAlgn="ctr"/>
            <a:r>
              <a:rPr lang="en-US" sz="1200" kern="1200" dirty="0" smtClean="0">
                <a:solidFill>
                  <a:schemeClr val="tx1"/>
                </a:solidFill>
                <a:effectLst/>
                <a:latin typeface="+mn-lt"/>
                <a:ea typeface="+mn-ea"/>
                <a:cs typeface="+mn-cs"/>
              </a:rPr>
              <a:t>&lt;wait for audience&gt;</a:t>
            </a:r>
          </a:p>
          <a:p>
            <a:pPr rtl="0" fontAlgn="ctr"/>
            <a:endParaRPr lang="en-US" sz="1200" kern="1200" dirty="0" smtClean="0">
              <a:solidFill>
                <a:schemeClr val="tx1"/>
              </a:solidFill>
              <a:effectLst/>
              <a:latin typeface="+mn-lt"/>
              <a:ea typeface="+mn-ea"/>
              <a:cs typeface="+mn-cs"/>
            </a:endParaRPr>
          </a:p>
          <a:p>
            <a:pPr rtl="0" fontAlgn="ctr"/>
            <a:r>
              <a:rPr lang="en-US" sz="1200" kern="1200" dirty="0" smtClean="0">
                <a:solidFill>
                  <a:schemeClr val="tx1"/>
                </a:solidFill>
                <a:effectLst/>
                <a:latin typeface="+mn-lt"/>
                <a:ea typeface="+mn-ea"/>
                <a:cs typeface="+mn-cs"/>
              </a:rPr>
              <a:t>Museum, right. Our own fictions need to have conflicts that resolve in the same way the real world conflict is resolved. So,</a:t>
            </a:r>
            <a:r>
              <a:rPr lang="en-US" sz="1200" kern="1200" baseline="0" dirty="0" smtClean="0">
                <a:solidFill>
                  <a:schemeClr val="tx1"/>
                </a:solidFill>
                <a:effectLst/>
                <a:latin typeface="+mn-lt"/>
                <a:ea typeface="+mn-ea"/>
                <a:cs typeface="+mn-cs"/>
              </a:rPr>
              <a:t> as an example: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402921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Tweet if you like what you’re hearing </a:t>
            </a:r>
          </a:p>
        </p:txBody>
      </p:sp>
      <p:sp>
        <p:nvSpPr>
          <p:cNvPr id="4" name="Slide Number Placeholder 3"/>
          <p:cNvSpPr>
            <a:spLocks noGrp="1"/>
          </p:cNvSpPr>
          <p:nvPr>
            <p:ph type="sldNum" sz="quarter" idx="10"/>
          </p:nvPr>
        </p:nvSpPr>
        <p:spPr/>
        <p:txBody>
          <a:bodyPr/>
          <a:lstStyle/>
          <a:p>
            <a:fld id="{6C833662-9B91-412C-933D-085B4882B0E2}" type="slidenum">
              <a:rPr lang="en-US" smtClean="0"/>
              <a:t>2</a:t>
            </a:fld>
            <a:endParaRPr lang="en-US"/>
          </a:p>
        </p:txBody>
      </p:sp>
    </p:spTree>
    <p:extLst>
      <p:ext uri="{BB962C8B-B14F-4D97-AF65-F5344CB8AC3E}">
        <p14:creationId xmlns:p14="http://schemas.microsoft.com/office/powerpoint/2010/main" val="345334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smtClean="0">
                <a:solidFill>
                  <a:schemeClr val="tx1"/>
                </a:solidFill>
                <a:effectLst/>
                <a:latin typeface="+mn-lt"/>
                <a:ea typeface="+mn-ea"/>
                <a:cs typeface="+mn-cs"/>
              </a:rPr>
              <a:t>How</a:t>
            </a:r>
            <a:r>
              <a:rPr lang="en-US" sz="1200" kern="1200" baseline="0" dirty="0" smtClean="0">
                <a:solidFill>
                  <a:schemeClr val="tx1"/>
                </a:solidFill>
                <a:effectLst/>
                <a:latin typeface="+mn-lt"/>
                <a:ea typeface="+mn-ea"/>
                <a:cs typeface="+mn-cs"/>
              </a:rPr>
              <a:t> do we defeat robots? The same way we defeat the enemies in the real world – through knowing and applying your duties – patching computers, being careful who you talk to, escorting visitors properly.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50659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smtClean="0">
                <a:solidFill>
                  <a:schemeClr val="tx1"/>
                </a:solidFill>
                <a:effectLst/>
                <a:latin typeface="+mn-lt"/>
                <a:ea typeface="+mn-ea"/>
                <a:cs typeface="+mn-cs"/>
              </a:rPr>
              <a:t>Finally,</a:t>
            </a:r>
            <a:r>
              <a:rPr lang="en-US" sz="1200" kern="1200" baseline="0" dirty="0" smtClean="0">
                <a:solidFill>
                  <a:schemeClr val="tx1"/>
                </a:solidFill>
                <a:effectLst/>
                <a:latin typeface="+mn-lt"/>
                <a:ea typeface="+mn-ea"/>
                <a:cs typeface="+mn-cs"/>
              </a:rPr>
              <a:t> once we have the learning map and metanarrative guide, we can script out the individual experiences. These can be large like what we did for the event - here you can see some of our script with each scene broken out. It’s a lot like writing a movie script. Sometimes experiences are much simpler. &lt;click&gt; Here is another example of an email that went out after our case study company built their backup control center. Brit Beacon thanked the company for building the backup control center because HQ is a crater in the distant future because the robots bombed the building and the company is operating from the BUCC now.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414425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0F12"/>
                </a:solidFill>
                <a:latin typeface="Whitney HTF SemiBold Condensed" charset="0"/>
              </a:rPr>
              <a:t>Successful technical and complex </a:t>
            </a:r>
            <a:r>
              <a:rPr lang="en-US" sz="1200" dirty="0" smtClean="0">
                <a:solidFill>
                  <a:srgbClr val="000F12"/>
                </a:solidFill>
                <a:latin typeface="Whitney HTF SemiBold Condensed" charset="0"/>
              </a:rPr>
              <a:t>training must tell a story that includes both truths and narrative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F12"/>
                </a:solidFill>
                <a:latin typeface="Whitney HTF SemiBold Condensed" charset="0"/>
              </a:rPr>
              <a:t>Real stories augmented with fiction can be more memorable, engaging and understandable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F12"/>
                </a:solidFill>
                <a:latin typeface="Whitney HTF SemiBold Condensed" charset="0"/>
              </a:rPr>
              <a:t>The three tools developed by </a:t>
            </a:r>
            <a:r>
              <a:rPr lang="en-US" sz="1200" dirty="0" err="1" smtClean="0">
                <a:solidFill>
                  <a:srgbClr val="000F12"/>
                </a:solidFill>
                <a:latin typeface="Whitney HTF SemiBold Condensed" charset="0"/>
              </a:rPr>
              <a:t>MetaMythic</a:t>
            </a:r>
            <a:r>
              <a:rPr lang="en-US" sz="1200" dirty="0" smtClean="0">
                <a:solidFill>
                  <a:srgbClr val="000F12"/>
                </a:solidFill>
                <a:latin typeface="Whitney HTF SemiBold Condensed" charset="0"/>
              </a:rPr>
              <a:t> facilitate creating these applied fictions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F12"/>
              </a:solidFill>
              <a:latin typeface="Whitney HTF SemiBold Condensed"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F12"/>
              </a:solidFill>
              <a:latin typeface="Whitney HTF SemiBold Condensed" charset="0"/>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12707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what else are we working on?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We talked about the CIP v3 compliance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We also did one in the advertising industry based on evil spirits (creative people dig the dark and mysterious)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worked with a company to create a employee training system based on the Lord of the Rings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We also worked with UX Week to create applied fiction training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Finally, we are working with two companies on a CIPv5 training program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247435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MetaMythic</a:t>
            </a:r>
            <a:r>
              <a:rPr lang="en-US" sz="1200" kern="1200" baseline="0" dirty="0" smtClean="0">
                <a:solidFill>
                  <a:schemeClr val="tx1"/>
                </a:solidFill>
                <a:effectLst/>
                <a:latin typeface="+mn-lt"/>
                <a:ea typeface="+mn-ea"/>
                <a:cs typeface="+mn-cs"/>
              </a:rPr>
              <a:t> we believe the </a:t>
            </a:r>
            <a:r>
              <a:rPr lang="en-US" sz="1200" kern="1200" dirty="0" smtClean="0">
                <a:solidFill>
                  <a:schemeClr val="tx1"/>
                </a:solidFill>
                <a:effectLst/>
                <a:latin typeface="+mn-lt"/>
                <a:ea typeface="+mn-ea"/>
                <a:cs typeface="+mn-cs"/>
              </a:rPr>
              <a:t>pen is mightier with the sword and our organizational purpose is to get applied fiction out to the world. We have three areas of service we’re developing: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Studio</a:t>
            </a:r>
            <a:r>
              <a:rPr lang="en-US" sz="1200" kern="1200" baseline="0" dirty="0" smtClean="0">
                <a:solidFill>
                  <a:schemeClr val="tx1"/>
                </a:solidFill>
                <a:effectLst/>
                <a:latin typeface="+mn-lt"/>
                <a:ea typeface="+mn-ea"/>
                <a:cs typeface="+mn-cs"/>
              </a:rPr>
              <a:t> is where we build tailored experiences. This is our main focus right now and what we showed in this presentation.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Product is where we build solutions that we can quickly provide companies who may not have the budget or are more risk averse to the bigger events. We don’t have any of these yet, but are exploring this space.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Training is where we can teach you how to make your own applied fiction.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339763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Stories are good as tools, and we are players in our organization’s stories</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Start thinking about ourselves as sages and our people as heroes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 us know what you think and if we can help in any way.</a:t>
            </a:r>
            <a:r>
              <a:rPr lang="en-US" sz="1200" kern="1200" baseline="0" dirty="0" smtClean="0">
                <a:solidFill>
                  <a:schemeClr val="tx1"/>
                </a:solidFill>
                <a:effectLst/>
                <a:latin typeface="+mn-lt"/>
                <a:ea typeface="+mn-ea"/>
                <a:cs typeface="+mn-cs"/>
              </a:rPr>
              <a:t> We’d love </a:t>
            </a:r>
            <a:r>
              <a:rPr lang="en-US" sz="1200" kern="1200" baseline="0" smtClean="0">
                <a:solidFill>
                  <a:schemeClr val="tx1"/>
                </a:solidFill>
                <a:effectLst/>
                <a:latin typeface="+mn-lt"/>
                <a:ea typeface="+mn-ea"/>
                <a:cs typeface="+mn-cs"/>
              </a:rPr>
              <a:t>to hear from you.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3301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Many of you know Arthur C. Clark, the great science fiction writer who recently passed away. In a letter he recounts a conversation with Ernest Hemingway and some others authors at a table over lunch. The story goes that Ernest bet the table $10 each that he could tell a story in just </a:t>
            </a:r>
            <a:r>
              <a:rPr lang="en-US" sz="1200" i="1" kern="1200" dirty="0" smtClean="0">
                <a:solidFill>
                  <a:schemeClr val="tx1"/>
                </a:solidFill>
                <a:effectLst/>
                <a:latin typeface="+mn-lt"/>
                <a:ea typeface="+mn-ea"/>
                <a:cs typeface="+mn-cs"/>
              </a:rPr>
              <a:t>six</a:t>
            </a:r>
            <a:r>
              <a:rPr lang="en-US" sz="1200" kern="1200" dirty="0" smtClean="0">
                <a:solidFill>
                  <a:schemeClr val="tx1"/>
                </a:solidFill>
                <a:effectLst/>
                <a:latin typeface="+mn-lt"/>
                <a:ea typeface="+mn-ea"/>
                <a:cs typeface="+mn-cs"/>
              </a:rPr>
              <a:t> words. Do you think he won the bet? &lt;pause&gt;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Here's what he came up with. </a:t>
            </a:r>
          </a:p>
          <a:p>
            <a:r>
              <a:rPr lang="en-US" sz="1200" kern="1200" dirty="0" smtClean="0">
                <a:solidFill>
                  <a:schemeClr val="tx1"/>
                </a:solidFill>
                <a:effectLst/>
                <a:latin typeface="+mn-lt"/>
                <a:ea typeface="+mn-ea"/>
                <a:cs typeface="+mn-cs"/>
              </a:rPr>
              <a:t>&lt;click&gt;for sale &lt;pause&gt;</a:t>
            </a:r>
          </a:p>
          <a:p>
            <a:r>
              <a:rPr lang="en-US" sz="1200" kern="1200" dirty="0" smtClean="0">
                <a:solidFill>
                  <a:schemeClr val="tx1"/>
                </a:solidFill>
                <a:effectLst/>
                <a:latin typeface="+mn-lt"/>
                <a:ea typeface="+mn-ea"/>
                <a:cs typeface="+mn-cs"/>
              </a:rPr>
              <a:t>&lt;click&gt;baby shoes &lt;pause&gt; </a:t>
            </a:r>
          </a:p>
          <a:p>
            <a:r>
              <a:rPr lang="en-US" sz="1200" kern="1200" dirty="0" smtClean="0">
                <a:solidFill>
                  <a:schemeClr val="tx1"/>
                </a:solidFill>
                <a:effectLst/>
                <a:latin typeface="+mn-lt"/>
                <a:ea typeface="+mn-ea"/>
                <a:cs typeface="+mn-cs"/>
              </a:rPr>
              <a:t>&lt;click&gt;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 you feel any emotion after reading this last portion? Are you thinking of what the rest of the story might be? Is it a sorrowful story, one of loss? Is that something you resonate with yourself or through knowing someone who has lost a child or gone through infertility? Maybe it's a humorous story? Ever had your kids outgrow their clothes before they have even worn them once?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you can tell a story even in a very short space. </a:t>
            </a:r>
          </a:p>
        </p:txBody>
      </p:sp>
      <p:sp>
        <p:nvSpPr>
          <p:cNvPr id="4" name="Slide Number Placeholder 3"/>
          <p:cNvSpPr>
            <a:spLocks noGrp="1"/>
          </p:cNvSpPr>
          <p:nvPr>
            <p:ph type="sldNum" sz="quarter" idx="10"/>
          </p:nvPr>
        </p:nvSpPr>
        <p:spPr/>
        <p:txBody>
          <a:bodyPr/>
          <a:lstStyle/>
          <a:p>
            <a:fld id="{6C833662-9B91-412C-933D-085B4882B0E2}" type="slidenum">
              <a:rPr lang="en-US" smtClean="0"/>
              <a:t>3</a:t>
            </a:fld>
            <a:endParaRPr lang="en-US"/>
          </a:p>
        </p:txBody>
      </p:sp>
    </p:spTree>
    <p:extLst>
      <p:ext uri="{BB962C8B-B14F-4D97-AF65-F5344CB8AC3E}">
        <p14:creationId xmlns:p14="http://schemas.microsoft.com/office/powerpoint/2010/main" val="1944764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Batkid</a:t>
            </a:r>
            <a:r>
              <a:rPr lang="en-US" sz="1200" kern="1200" dirty="0" smtClean="0">
                <a:solidFill>
                  <a:schemeClr val="tx1"/>
                </a:solidFill>
                <a:effectLst/>
                <a:latin typeface="+mn-lt"/>
                <a:ea typeface="+mn-ea"/>
                <a:cs typeface="+mn-cs"/>
              </a:rPr>
              <a:t> – Laughing Squid</a:t>
            </a:r>
          </a:p>
          <a:p>
            <a:r>
              <a:rPr lang="en-US" sz="1200" kern="1200" dirty="0" smtClean="0">
                <a:solidFill>
                  <a:schemeClr val="tx1"/>
                </a:solidFill>
                <a:effectLst/>
                <a:latin typeface="+mn-lt"/>
                <a:ea typeface="+mn-ea"/>
                <a:cs typeface="+mn-cs"/>
              </a:rPr>
              <a:t>https://www.flickr.com/photos/32159045@N02/11397861526/</a:t>
            </a:r>
          </a:p>
          <a:p>
            <a:r>
              <a:rPr lang="en-US" sz="1200" kern="1200" dirty="0" smtClean="0">
                <a:solidFill>
                  <a:schemeClr val="tx1"/>
                </a:solidFill>
                <a:effectLst/>
                <a:latin typeface="+mn-lt"/>
                <a:ea typeface="+mn-ea"/>
                <a:cs typeface="+mn-cs"/>
              </a:rPr>
              <a:t>https://creativecommons.org/licenses/by-nd/2.0/</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Batkid</a:t>
            </a:r>
            <a:r>
              <a:rPr lang="en-US" sz="1200" kern="1200" dirty="0" smtClean="0">
                <a:solidFill>
                  <a:schemeClr val="tx1"/>
                </a:solidFill>
                <a:effectLst/>
                <a:latin typeface="+mn-lt"/>
                <a:ea typeface="+mn-ea"/>
                <a:cs typeface="+mn-cs"/>
              </a:rPr>
              <a:t> and Batman – Shelley Provost </a:t>
            </a:r>
          </a:p>
          <a:p>
            <a:r>
              <a:rPr lang="en-US" sz="1200" kern="1200" dirty="0" smtClean="0">
                <a:solidFill>
                  <a:schemeClr val="tx1"/>
                </a:solidFill>
                <a:effectLst/>
                <a:latin typeface="+mn-lt"/>
                <a:ea typeface="+mn-ea"/>
                <a:cs typeface="+mn-cs"/>
              </a:rPr>
              <a:t>https://www.flickr.com/photos/photogism/10888722333/in/set-72157637732324446</a:t>
            </a:r>
          </a:p>
          <a:p>
            <a:r>
              <a:rPr lang="en-US" sz="1200" kern="1200" dirty="0" smtClean="0">
                <a:solidFill>
                  <a:schemeClr val="tx1"/>
                </a:solidFill>
                <a:effectLst/>
                <a:latin typeface="+mn-lt"/>
                <a:ea typeface="+mn-ea"/>
                <a:cs typeface="+mn-cs"/>
              </a:rPr>
              <a:t>https://creativecommons.org/licenses/by/2.0/</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Damsel </a:t>
            </a:r>
          </a:p>
          <a:p>
            <a:r>
              <a:rPr lang="en-US" sz="1200" kern="1200" dirty="0" smtClean="0">
                <a:solidFill>
                  <a:schemeClr val="tx1"/>
                </a:solidFill>
                <a:effectLst/>
                <a:latin typeface="+mn-lt"/>
                <a:ea typeface="+mn-ea"/>
                <a:cs typeface="+mn-cs"/>
              </a:rPr>
              <a:t>http://www.polygon.com/2013/12/14/5208764/batman-eric-johnston-batkid-make-a-wish-san-francisco</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Riddler</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Bhautik</a:t>
            </a:r>
            <a:r>
              <a:rPr lang="en-US" sz="1200" kern="1200" dirty="0" smtClean="0">
                <a:solidFill>
                  <a:schemeClr val="tx1"/>
                </a:solidFill>
                <a:effectLst/>
                <a:latin typeface="+mn-lt"/>
                <a:ea typeface="+mn-ea"/>
                <a:cs typeface="+mn-cs"/>
              </a:rPr>
              <a:t> Joshi</a:t>
            </a:r>
          </a:p>
          <a:p>
            <a:r>
              <a:rPr lang="en-US" sz="1200" kern="1200" dirty="0" smtClean="0">
                <a:solidFill>
                  <a:schemeClr val="tx1"/>
                </a:solidFill>
                <a:effectLst/>
                <a:latin typeface="+mn-lt"/>
                <a:ea typeface="+mn-ea"/>
                <a:cs typeface="+mn-cs"/>
              </a:rPr>
              <a:t>https://www.flickr.com/photos/captin_nod/10880516574</a:t>
            </a:r>
          </a:p>
          <a:p>
            <a:r>
              <a:rPr lang="en-US" sz="1200" kern="1200" dirty="0" smtClean="0">
                <a:solidFill>
                  <a:schemeClr val="tx1"/>
                </a:solidFill>
                <a:effectLst/>
                <a:latin typeface="+mn-lt"/>
                <a:ea typeface="+mn-ea"/>
                <a:cs typeface="+mn-cs"/>
              </a:rPr>
              <a:t>https://creativecommons.org/licenses/by-nc-sa/2.0/</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Penguin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Shelley Provost </a:t>
            </a:r>
          </a:p>
          <a:p>
            <a:r>
              <a:rPr lang="en-US" sz="1200" kern="1200" dirty="0" smtClean="0">
                <a:solidFill>
                  <a:schemeClr val="tx1"/>
                </a:solidFill>
                <a:effectLst/>
                <a:latin typeface="+mn-lt"/>
                <a:ea typeface="+mn-ea"/>
                <a:cs typeface="+mn-cs"/>
              </a:rPr>
              <a:t>https://www.flickr.com/photos/photogism/10888719643</a:t>
            </a:r>
          </a:p>
          <a:p>
            <a:r>
              <a:rPr lang="en-US" sz="1200" kern="1200" dirty="0" smtClean="0">
                <a:solidFill>
                  <a:schemeClr val="tx1"/>
                </a:solidFill>
                <a:effectLst/>
                <a:latin typeface="+mn-lt"/>
                <a:ea typeface="+mn-ea"/>
                <a:cs typeface="+mn-cs"/>
              </a:rPr>
              <a:t>https://creativecommons.org/licenses/by/2.0/</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BatKid</a:t>
            </a:r>
            <a:r>
              <a:rPr lang="en-US" sz="1200" kern="1200" dirty="0" smtClean="0">
                <a:solidFill>
                  <a:schemeClr val="tx1"/>
                </a:solidFill>
                <a:effectLst/>
                <a:latin typeface="+mn-lt"/>
                <a:ea typeface="+mn-ea"/>
                <a:cs typeface="+mn-cs"/>
              </a:rPr>
              <a:t> and Batman and SF Mayer – Shelley Provost</a:t>
            </a:r>
          </a:p>
          <a:p>
            <a:r>
              <a:rPr lang="en-US" sz="1200" kern="1200" dirty="0" smtClean="0">
                <a:solidFill>
                  <a:schemeClr val="tx1"/>
                </a:solidFill>
                <a:effectLst/>
                <a:latin typeface="+mn-lt"/>
                <a:ea typeface="+mn-ea"/>
                <a:cs typeface="+mn-cs"/>
              </a:rPr>
              <a:t>https://www.flickr.com/photos/photogism/10888436386/in/set-72157637732324446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https://creativecommons.org/licenses/by/2.0/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many of you are from San Francisco? &lt;wait for hands to raise&gt; That's great. Does anyone here know who Miles Scott is? (if some says yes, ask them who he is. If not, ask this next question:) Does anyone here know who </a:t>
            </a:r>
            <a:r>
              <a:rPr lang="en-US" sz="1200" kern="1200" dirty="0" err="1" smtClean="0">
                <a:solidFill>
                  <a:schemeClr val="tx1"/>
                </a:solidFill>
                <a:effectLst/>
                <a:latin typeface="+mn-lt"/>
                <a:ea typeface="+mn-ea"/>
                <a:cs typeface="+mn-cs"/>
              </a:rPr>
              <a:t>BatKid</a:t>
            </a:r>
            <a:r>
              <a:rPr lang="en-US" sz="1200" kern="1200" dirty="0" smtClean="0">
                <a:solidFill>
                  <a:schemeClr val="tx1"/>
                </a:solidFill>
                <a:effectLst/>
                <a:latin typeface="+mn-lt"/>
                <a:ea typeface="+mn-ea"/>
                <a:cs typeface="+mn-cs"/>
              </a:rPr>
              <a:t> is?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&lt;click&gt; </a:t>
            </a:r>
            <a:r>
              <a:rPr lang="en-US" sz="1200" kern="1200" dirty="0" err="1" smtClean="0">
                <a:solidFill>
                  <a:schemeClr val="tx1"/>
                </a:solidFill>
                <a:effectLst/>
                <a:latin typeface="+mn-lt"/>
                <a:ea typeface="+mn-ea"/>
                <a:cs typeface="+mn-cs"/>
              </a:rPr>
              <a:t>BatKid</a:t>
            </a:r>
            <a:r>
              <a:rPr lang="en-US" sz="1200" kern="1200" dirty="0" smtClean="0">
                <a:solidFill>
                  <a:schemeClr val="tx1"/>
                </a:solidFill>
                <a:effectLst/>
                <a:latin typeface="+mn-lt"/>
                <a:ea typeface="+mn-ea"/>
                <a:cs typeface="+mn-cs"/>
              </a:rPr>
              <a:t> is San Francisco's local superhero. Did you know you have a superhero here in town? Let me tell you about one of his recent adventures.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One day in 2013, Miles was in his hotel room and saw on the television set a call for </a:t>
            </a:r>
            <a:r>
              <a:rPr lang="en-US" sz="1200" kern="1200" dirty="0" err="1" smtClean="0">
                <a:solidFill>
                  <a:schemeClr val="tx1"/>
                </a:solidFill>
                <a:effectLst/>
                <a:latin typeface="+mn-lt"/>
                <a:ea typeface="+mn-ea"/>
                <a:cs typeface="+mn-cs"/>
              </a:rPr>
              <a:t>BatKid's</a:t>
            </a:r>
            <a:r>
              <a:rPr lang="en-US" sz="1200" kern="1200" dirty="0" smtClean="0">
                <a:solidFill>
                  <a:schemeClr val="tx1"/>
                </a:solidFill>
                <a:effectLst/>
                <a:latin typeface="+mn-lt"/>
                <a:ea typeface="+mn-ea"/>
                <a:cs typeface="+mn-cs"/>
              </a:rPr>
              <a:t> help from the chief of police.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&lt;click&gt; After suiting up, Batman picked him up in the </a:t>
            </a:r>
            <a:r>
              <a:rPr lang="en-US" sz="1200" kern="1200" dirty="0" err="1" smtClean="0">
                <a:solidFill>
                  <a:schemeClr val="tx1"/>
                </a:solidFill>
                <a:effectLst/>
                <a:latin typeface="+mn-lt"/>
                <a:ea typeface="+mn-ea"/>
                <a:cs typeface="+mn-cs"/>
              </a:rPr>
              <a:t>batmobile</a:t>
            </a:r>
            <a:r>
              <a:rPr lang="en-US" sz="1200" kern="1200" dirty="0" smtClean="0">
                <a:solidFill>
                  <a:schemeClr val="tx1"/>
                </a:solidFill>
                <a:effectLst/>
                <a:latin typeface="+mn-lt"/>
                <a:ea typeface="+mn-ea"/>
                <a:cs typeface="+mn-cs"/>
              </a:rPr>
              <a:t> and they headed to the scene of the crime. You can see the innocent bystanders in the background here.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&lt;click&gt; It was a good thing they arrived in time because a damsel in distress was tied to a bomb. They saved the day. But then they found that the </a:t>
            </a:r>
            <a:r>
              <a:rPr lang="en-US" sz="1200" kern="1200" dirty="0" err="1" smtClean="0">
                <a:solidFill>
                  <a:schemeClr val="tx1"/>
                </a:solidFill>
                <a:effectLst/>
                <a:latin typeface="+mn-lt"/>
                <a:ea typeface="+mn-ea"/>
                <a:cs typeface="+mn-cs"/>
              </a:rPr>
              <a:t>Riddler</a:t>
            </a:r>
            <a:r>
              <a:rPr lang="en-US" sz="1200" kern="1200" dirty="0" smtClean="0">
                <a:solidFill>
                  <a:schemeClr val="tx1"/>
                </a:solidFill>
                <a:effectLst/>
                <a:latin typeface="+mn-lt"/>
                <a:ea typeface="+mn-ea"/>
                <a:cs typeface="+mn-cs"/>
              </a:rPr>
              <a:t> was robbing a bank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&lt;click&gt; So they took care of him. Then the penguin drove by with the Giant's mascot Lou Seal in his clutches. They followed him to the stadium where in front of thousands </a:t>
            </a:r>
            <a:r>
              <a:rPr lang="en-US" sz="1200" kern="1200" dirty="0" err="1" smtClean="0">
                <a:solidFill>
                  <a:schemeClr val="tx1"/>
                </a:solidFill>
                <a:effectLst/>
                <a:latin typeface="+mn-lt"/>
                <a:ea typeface="+mn-ea"/>
                <a:cs typeface="+mn-cs"/>
              </a:rPr>
              <a:t>Batkid</a:t>
            </a:r>
            <a:r>
              <a:rPr lang="en-US" sz="1200" kern="1200" dirty="0" smtClean="0">
                <a:solidFill>
                  <a:schemeClr val="tx1"/>
                </a:solidFill>
                <a:effectLst/>
                <a:latin typeface="+mn-lt"/>
                <a:ea typeface="+mn-ea"/>
                <a:cs typeface="+mn-cs"/>
              </a:rPr>
              <a:t> and Batman saved the mascot and the day.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&lt;click&gt; At the end of this mass criminal activity, </a:t>
            </a:r>
            <a:r>
              <a:rPr lang="en-US" sz="1200" kern="1200" dirty="0" err="1" smtClean="0">
                <a:solidFill>
                  <a:schemeClr val="tx1"/>
                </a:solidFill>
                <a:effectLst/>
                <a:latin typeface="+mn-lt"/>
                <a:ea typeface="+mn-ea"/>
                <a:cs typeface="+mn-cs"/>
              </a:rPr>
              <a:t>Batkid</a:t>
            </a:r>
            <a:r>
              <a:rPr lang="en-US" sz="1200" kern="1200" dirty="0" smtClean="0">
                <a:solidFill>
                  <a:schemeClr val="tx1"/>
                </a:solidFill>
                <a:effectLst/>
                <a:latin typeface="+mn-lt"/>
                <a:ea typeface="+mn-ea"/>
                <a:cs typeface="+mn-cs"/>
              </a:rPr>
              <a:t> was presented with the key to the city by the mayor and celebrated his success with his fans.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was this just a fun story? </a:t>
            </a:r>
          </a:p>
          <a:p>
            <a:r>
              <a:rPr lang="en-US" sz="1200" kern="1200" dirty="0" smtClean="0">
                <a:solidFill>
                  <a:schemeClr val="tx1"/>
                </a:solidFill>
                <a:effectLst/>
                <a:latin typeface="+mn-lt"/>
                <a:ea typeface="+mn-ea"/>
                <a:cs typeface="+mn-cs"/>
              </a:rPr>
              <a:t>&lt;click&gt; The real story is that Miles Scott was diagnosed with leukemia when he was 18 months old and went through three years of chemotherapy. Has anyone been through chemo or known someone who has? &lt;wait for hands&gt;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My aunt and grandmother both went through chemo for breast cancer and I remember what they looked like and the stories they told of throwing up and the misery of putting toxic chemicals in your body. They are adults, this kid started treatment before he could form sentences.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 has just finished his last round of chemotherapy and the Make a Wish foundation used this event to make his wish to be </a:t>
            </a:r>
            <a:r>
              <a:rPr lang="en-US" sz="1200" kern="1200" dirty="0" err="1" smtClean="0">
                <a:solidFill>
                  <a:schemeClr val="tx1"/>
                </a:solidFill>
                <a:effectLst/>
                <a:latin typeface="+mn-lt"/>
                <a:ea typeface="+mn-ea"/>
                <a:cs typeface="+mn-cs"/>
              </a:rPr>
              <a:t>BatKid</a:t>
            </a:r>
            <a:r>
              <a:rPr lang="en-US" sz="1200" kern="1200" dirty="0" smtClean="0">
                <a:solidFill>
                  <a:schemeClr val="tx1"/>
                </a:solidFill>
                <a:effectLst/>
                <a:latin typeface="+mn-lt"/>
                <a:ea typeface="+mn-ea"/>
                <a:cs typeface="+mn-cs"/>
              </a:rPr>
              <a:t> come true. Over 1.5 billion people have viewed information about this story. Half a million tweets were make that day. They expected a few hundred volunteers and they estimate that 12,000 people showed up.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why did people do this for Miles? Was this fun and entertaining for him? Was this a nice reward for him? Yes and yes, but I think if we stop there we miss something important. I think this community wanted Miles to learn something. I think they wanted him to learn an important truth in order to change his perspective on himself.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think that truth was that &lt;click&gt; this young boy's courage facing these issues that no kid should face makes him a hero. I think this community wanted him to know this truth.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the question is why this story? This was expensive and time consuming. Why couldn't they just write him a letter and say these words? That's cheaper and conveys the same message, right? Somehow 12,000 people didn't think that was enough. They wanted to apply fiction to this truth to make it more memorable and engaging.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Is there something we can learn from this?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995892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what do we do in business? Our companies expect us as HP</a:t>
            </a:r>
            <a:r>
              <a:rPr lang="en-US" sz="1200" kern="1200" baseline="0" dirty="0" smtClean="0">
                <a:solidFill>
                  <a:schemeClr val="tx1"/>
                </a:solidFill>
                <a:effectLst/>
                <a:latin typeface="+mn-lt"/>
                <a:ea typeface="+mn-ea"/>
                <a:cs typeface="+mn-cs"/>
              </a:rPr>
              <a:t> professionals and trainers to </a:t>
            </a:r>
            <a:r>
              <a:rPr lang="en-US" sz="1200" kern="1200" dirty="0" smtClean="0">
                <a:solidFill>
                  <a:schemeClr val="tx1"/>
                </a:solidFill>
                <a:effectLst/>
                <a:latin typeface="+mn-lt"/>
                <a:ea typeface="+mn-ea"/>
                <a:cs typeface="+mn-cs"/>
              </a:rPr>
              <a:t>use the same tired techniques of PowerPoints &lt;click&gt; and manuals &lt;click&gt; inside companies. Facts upon facts. Well, besides personal experience sitting through a myriad of boring executive leadership events and training, I hear examples all the 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we do it with products as well. What do you think this 104 page manual is from. It’s for this little guy &lt;show picture of Atticus&gt;. This is the manual for his car seat.</a:t>
            </a:r>
            <a:r>
              <a:rPr lang="en-US" sz="1200" kern="1200" baseline="0" dirty="0" smtClean="0">
                <a:solidFill>
                  <a:schemeClr val="tx1"/>
                </a:solidFill>
                <a:effectLst/>
                <a:latin typeface="+mn-lt"/>
                <a:ea typeface="+mn-ea"/>
                <a:cs typeface="+mn-cs"/>
              </a:rPr>
              <a:t> It takes 104 pages to teach me how to setup his car sear properly.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23107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dirty="0" smtClean="0"/>
              <a:t>In </a:t>
            </a:r>
            <a:r>
              <a:rPr lang="en-US" sz="1200" kern="1200" dirty="0" smtClean="0">
                <a:solidFill>
                  <a:schemeClr val="tx1"/>
                </a:solidFill>
                <a:effectLst/>
                <a:latin typeface="+mn-lt"/>
                <a:ea typeface="+mn-ea"/>
                <a:cs typeface="+mn-cs"/>
              </a:rPr>
              <a:t>order to grow, we need to learn new truths and that's hard. It's hard because learning truth is uncomfortable, but also because we have trouble understanding, engaging and remembering. Stories are a great tool for doing this, but organizations and people aren't always good at telling them and many times, the true stories are missing components that make them engaging, understandable and memorable.</a:t>
            </a:r>
          </a:p>
          <a:p>
            <a:pPr rtl="0" fontAlgn="ctr"/>
            <a:endParaRPr lang="en-US" sz="1200" kern="1200" dirty="0" smtClean="0">
              <a:solidFill>
                <a:schemeClr val="tx1"/>
              </a:solidFill>
              <a:effectLst/>
              <a:latin typeface="+mn-lt"/>
              <a:ea typeface="+mn-ea"/>
              <a:cs typeface="+mn-cs"/>
            </a:endParaRPr>
          </a:p>
          <a:p>
            <a:pPr rtl="0" fontAlgn="ctr"/>
            <a:r>
              <a:rPr lang="en-US" sz="1200" kern="1200" dirty="0" smtClean="0">
                <a:solidFill>
                  <a:schemeClr val="tx1"/>
                </a:solidFill>
                <a:effectLst/>
                <a:latin typeface="+mn-lt"/>
                <a:ea typeface="+mn-ea"/>
                <a:cs typeface="+mn-cs"/>
              </a:rPr>
              <a:t>By applying fiction to true stories, we can fill those gaps and help communities grow. We can solve </a:t>
            </a:r>
            <a:r>
              <a:rPr lang="en-US" sz="1200" b="1" kern="1200" dirty="0" smtClean="0">
                <a:solidFill>
                  <a:schemeClr val="tx1"/>
                </a:solidFill>
                <a:effectLst/>
                <a:latin typeface="+mn-lt"/>
                <a:ea typeface="+mn-ea"/>
                <a:cs typeface="+mn-cs"/>
              </a:rPr>
              <a:t>real</a:t>
            </a:r>
            <a:r>
              <a:rPr lang="en-US" sz="1200" kern="1200" dirty="0" smtClean="0">
                <a:solidFill>
                  <a:schemeClr val="tx1"/>
                </a:solidFill>
                <a:effectLst/>
                <a:latin typeface="+mn-lt"/>
                <a:ea typeface="+mn-ea"/>
                <a:cs typeface="+mn-cs"/>
              </a:rPr>
              <a:t> business problems. We call this Applied</a:t>
            </a:r>
            <a:r>
              <a:rPr lang="en-US" sz="1200" kern="1200" baseline="0" dirty="0" smtClean="0">
                <a:solidFill>
                  <a:schemeClr val="tx1"/>
                </a:solidFill>
                <a:effectLst/>
                <a:latin typeface="+mn-lt"/>
                <a:ea typeface="+mn-ea"/>
                <a:cs typeface="+mn-cs"/>
              </a:rPr>
              <a:t> Fiction.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2008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 me share a company who did this differently with Applied</a:t>
            </a:r>
            <a:r>
              <a:rPr lang="en-US" sz="1200" kern="1200" baseline="0" dirty="0" smtClean="0">
                <a:solidFill>
                  <a:schemeClr val="tx1"/>
                </a:solidFill>
                <a:effectLst/>
                <a:latin typeface="+mn-lt"/>
                <a:ea typeface="+mn-ea"/>
                <a:cs typeface="+mn-cs"/>
              </a:rPr>
              <a:t> Fiction. Their truth was this:</a:t>
            </a:r>
            <a:r>
              <a:rPr lang="en-US" sz="1200" kern="1200" dirty="0" smtClean="0">
                <a:solidFill>
                  <a:schemeClr val="tx1"/>
                </a:solidFill>
                <a:effectLst/>
                <a:latin typeface="+mn-lt"/>
                <a:ea typeface="+mn-ea"/>
                <a:cs typeface="+mn-cs"/>
              </a:rPr>
              <a:t>&lt;click&gt;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Compliance. In the energy industry compliance is all about keeping the grid secure because if you don't you might get some hefty fines, lose your independence or (the main reason) get hacked. If you work in an industry that has compliance you know how dreadful it is. The painful training classes, the boring lists of things you can or can't do.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when employees filed into a training room one day for a meeting on the calendar with no title and no agenda, they understandably dropped their heads to the table once the meeting was introduced as compliance training.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However, they were told a different story. This story &lt;click&gt;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 earth was in danger. You see, compliance is part of a complex government cover-up that was only recently discovered. If an enemy was to invade the united states, what would they target early on? Utilities and infrastructure, right? The real reason for making the Grid secure is there is a real and present danger from full scale invasion, not just against the US, but against Earth itself - by a horde of robots from outer space. They want Earth for their own robotic empire and will stop at nothing to get it. So they are probing our defenses, looking for a soft spot.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&lt;click&gt; the governments know this and our government created compliance to protect our utilities from the threat without revealing the true nature and cause a panic. Compliance is our best weapon right now.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&lt;click&gt; and that makes all of the employees who sustain effective compliance to be heroes. Heads were off the table now, but there was still mistrust. Is this some cheesy gimmick? We created a physical handbook with all their training inside (protected by anti-robotic static tape as you can see) and handed them out. So far, no cheese. </a:t>
            </a:r>
          </a:p>
          <a:p>
            <a:r>
              <a:rPr lang="en-US" sz="1200" kern="1200" dirty="0" smtClean="0">
                <a:solidFill>
                  <a:schemeClr val="tx1"/>
                </a:solidFill>
                <a:effectLst/>
                <a:latin typeface="+mn-lt"/>
                <a:ea typeface="+mn-ea"/>
                <a:cs typeface="+mn-cs"/>
              </a:rPr>
              <a:t>&lt;click&gt; Every paragraph and page of the handbook had something to relate the compliance learning back to the metanarrative about robots. Pictures, funny quotes, diagrams, and humorous stories.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handed out the updated handbooks. Regulations change and we need repetition for memory. We kicked off a PowerPoint presentation talking about the threat of the robots.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While doing this, our PowerPoint was taken over by a video feed like this of some technical computer interface running a program that was talking about time travel. And next thing we saw was a man appearing in a bubble outside our building. He teleported from location to location, getting closer and closer to our training location until the video showed him running down the hall and he burst into our training room!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&lt;click&gt; He called himself Brit Beacon and said he was here from the future where he regularly fights the robots on Earth and came back to help with our training. He introduced us to </a:t>
            </a:r>
            <a:r>
              <a:rPr lang="en-US" sz="1200" kern="1200" dirty="0" err="1" smtClean="0">
                <a:solidFill>
                  <a:schemeClr val="tx1"/>
                </a:solidFill>
                <a:effectLst/>
                <a:latin typeface="+mn-lt"/>
                <a:ea typeface="+mn-ea"/>
                <a:cs typeface="+mn-cs"/>
              </a:rPr>
              <a:t>Nemitrus</a:t>
            </a:r>
            <a:r>
              <a:rPr lang="en-US" sz="1200" kern="1200" dirty="0" smtClean="0">
                <a:solidFill>
                  <a:schemeClr val="tx1"/>
                </a:solidFill>
                <a:effectLst/>
                <a:latin typeface="+mn-lt"/>
                <a:ea typeface="+mn-ea"/>
                <a:cs typeface="+mn-cs"/>
              </a:rPr>
              <a:t>, a robotic </a:t>
            </a:r>
            <a:r>
              <a:rPr lang="en-US" sz="1200" kern="1200" dirty="0" err="1" smtClean="0">
                <a:solidFill>
                  <a:schemeClr val="tx1"/>
                </a:solidFill>
                <a:effectLst/>
                <a:latin typeface="+mn-lt"/>
                <a:ea typeface="+mn-ea"/>
                <a:cs typeface="+mn-cs"/>
              </a:rPr>
              <a:t>overmind</a:t>
            </a:r>
            <a:r>
              <a:rPr lang="en-US" sz="1200" kern="1200" dirty="0" smtClean="0">
                <a:solidFill>
                  <a:schemeClr val="tx1"/>
                </a:solidFill>
                <a:effectLst/>
                <a:latin typeface="+mn-lt"/>
                <a:ea typeface="+mn-ea"/>
                <a:cs typeface="+mn-cs"/>
              </a:rPr>
              <a:t> who had sent a skin-changer into our presence and was readying a robot battleship to attach earth. He needed us to survive this training and learn our compliance duties because we are all leaders of the resistance in the future.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we proceeded with reading the handbooks as usual, but Brit would add his own training in between each chapter like the &lt;click&gt; history of the robot resistance and even games we played together &lt;click&gt;. At the end of one game he handed out robot nuts to everyone. Cut them off himself he said. &lt;click&gt; he brought educational videos from the future to help us learn.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Halfway through he did discover the M-1000 robot sent to kill us. I was helping with the training and the M-1000 captured and replaced me. &lt;click&gt; &lt;click&gt; So he had to be killed. Luckily the real me was just locked up in the basement. &lt;click&gt; Brit even had a music video he made a head of time to celebrate himself.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&lt;click&gt; toward the end, Brit helped us solve some puzzles that allowed us to connect to </a:t>
            </a:r>
            <a:r>
              <a:rPr lang="en-US" sz="1200" kern="1200" dirty="0" err="1" smtClean="0">
                <a:solidFill>
                  <a:schemeClr val="tx1"/>
                </a:solidFill>
                <a:effectLst/>
                <a:latin typeface="+mn-lt"/>
                <a:ea typeface="+mn-ea"/>
                <a:cs typeface="+mn-cs"/>
              </a:rPr>
              <a:t>Nemitrus</a:t>
            </a:r>
            <a:r>
              <a:rPr lang="en-US" sz="1200" kern="1200" dirty="0" smtClean="0">
                <a:solidFill>
                  <a:schemeClr val="tx1"/>
                </a:solidFill>
                <a:effectLst/>
                <a:latin typeface="+mn-lt"/>
                <a:ea typeface="+mn-ea"/>
                <a:cs typeface="+mn-cs"/>
              </a:rPr>
              <a:t>' battleship and in front of our eyes, he ran the &lt;click&gt; program to discover the location of the ship &lt;click&gt; very close to earth passing near Saturn. After overloading it's power system, the ship was destroyed and the day was saved. Before heading back to the future, he graduated everyone from their training by giving them their very own dog tags. </a:t>
            </a: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0743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were the results. First of all, let me show you what a typical training looks like &lt;cut pictures from slide show because they are employee pictures&gt;: Before and after photos.</a:t>
            </a:r>
          </a:p>
          <a:p>
            <a:endParaRPr lang="en-US" baseline="0" dirty="0" smtClean="0"/>
          </a:p>
          <a:p>
            <a:r>
              <a:rPr lang="en-US" baseline="0" dirty="0" smtClean="0"/>
              <a:t>So people were engaged and laughing and enjoying the training. What about the numbers – the things that management wants? </a:t>
            </a:r>
          </a:p>
          <a:p>
            <a:endParaRPr lang="en-US" baseline="0" dirty="0" smtClean="0"/>
          </a:p>
          <a:p>
            <a:r>
              <a:rPr lang="en-US" baseline="0" dirty="0" smtClean="0"/>
              <a:t>The previous numbers were this… 7 self-reports, 2 violations, etc…</a:t>
            </a:r>
          </a:p>
          <a:p>
            <a:r>
              <a:rPr lang="en-US" baseline="0" dirty="0" smtClean="0"/>
              <a:t>Since the new training, the number are this: 0 self-reports, great audit with comments that our applied fiction training was a key demonstration of a culture of compliance. Invitation to the SERC workshop from the audit. </a:t>
            </a:r>
            <a:endParaRPr lang="en-US" dirty="0"/>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831999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departments at AECI this year will participate in Compliance 3.0. The culture is changing and spreading. This year we are planning on handing off the development of the training and world to a</a:t>
            </a:r>
            <a:r>
              <a:rPr lang="en-US" sz="1200" kern="1200" baseline="0" dirty="0" smtClean="0">
                <a:solidFill>
                  <a:schemeClr val="tx1"/>
                </a:solidFill>
                <a:effectLst/>
                <a:latin typeface="+mn-lt"/>
                <a:ea typeface="+mn-ea"/>
                <a:cs typeface="+mn-cs"/>
              </a:rPr>
              <a:t> new set of leaders.  </a:t>
            </a:r>
            <a:r>
              <a:rPr lang="en-US" sz="1200" kern="1200" dirty="0" smtClean="0">
                <a:solidFill>
                  <a:schemeClr val="tx1"/>
                </a:solidFill>
                <a:effectLst/>
                <a:latin typeface="+mn-lt"/>
                <a:ea typeface="+mn-ea"/>
                <a:cs typeface="+mn-cs"/>
              </a:rPr>
              <a:t>In fact, Applied Fiction is not just growing at AECI, it is growing in elsewhere.</a:t>
            </a:r>
            <a:r>
              <a:rPr lang="en-US" sz="1200" kern="1200" baseline="0" dirty="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This technique is helping companies shape their culture through the power of storytelling. So how does it work?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A350A0-BDA7-4EBA-A81F-5FE6C65ACBC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38429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1844D2-060A-453C-8C1E-C9BAC4DA0A50}" type="datetimeFigureOut">
              <a:rPr lang="en-US" smtClean="0"/>
              <a:t>4/6/2015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7E022-99A8-47A2-94D7-302116033818}" type="slidenum">
              <a:rPr lang="en-US" smtClean="0"/>
              <a:t>‹#›</a:t>
            </a:fld>
            <a:endParaRPr lang="en-US"/>
          </a:p>
        </p:txBody>
      </p:sp>
    </p:spTree>
    <p:extLst>
      <p:ext uri="{BB962C8B-B14F-4D97-AF65-F5344CB8AC3E}">
        <p14:creationId xmlns:p14="http://schemas.microsoft.com/office/powerpoint/2010/main" val="2220421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844D2-060A-453C-8C1E-C9BAC4DA0A50}" type="datetimeFigureOut">
              <a:rPr lang="en-US" smtClean="0"/>
              <a:t>4/6/2015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7E022-99A8-47A2-94D7-302116033818}" type="slidenum">
              <a:rPr lang="en-US" smtClean="0"/>
              <a:t>‹#›</a:t>
            </a:fld>
            <a:endParaRPr lang="en-US"/>
          </a:p>
        </p:txBody>
      </p:sp>
    </p:spTree>
    <p:extLst>
      <p:ext uri="{BB962C8B-B14F-4D97-AF65-F5344CB8AC3E}">
        <p14:creationId xmlns:p14="http://schemas.microsoft.com/office/powerpoint/2010/main" val="173911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844D2-060A-453C-8C1E-C9BAC4DA0A50}" type="datetimeFigureOut">
              <a:rPr lang="en-US" smtClean="0"/>
              <a:t>4/6/2015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7E022-99A8-47A2-94D7-302116033818}" type="slidenum">
              <a:rPr lang="en-US" smtClean="0"/>
              <a:t>‹#›</a:t>
            </a:fld>
            <a:endParaRPr lang="en-US"/>
          </a:p>
        </p:txBody>
      </p:sp>
    </p:spTree>
    <p:extLst>
      <p:ext uri="{BB962C8B-B14F-4D97-AF65-F5344CB8AC3E}">
        <p14:creationId xmlns:p14="http://schemas.microsoft.com/office/powerpoint/2010/main" val="899782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1844D2-060A-453C-8C1E-C9BAC4DA0A50}" type="datetimeFigureOut">
              <a:rPr lang="en-US" smtClean="0">
                <a:solidFill>
                  <a:srgbClr val="000F12">
                    <a:tint val="75000"/>
                  </a:srgbClr>
                </a:solidFill>
              </a:rPr>
              <a:pPr/>
              <a:t>4/6/2015</a:t>
            </a:fld>
            <a:endParaRPr lang="en-US">
              <a:solidFill>
                <a:srgbClr val="000F12">
                  <a:tint val="75000"/>
                </a:srgbClr>
              </a:solidFill>
            </a:endParaRPr>
          </a:p>
        </p:txBody>
      </p:sp>
      <p:sp>
        <p:nvSpPr>
          <p:cNvPr id="5" name="Footer Placeholder 4"/>
          <p:cNvSpPr>
            <a:spLocks noGrp="1"/>
          </p:cNvSpPr>
          <p:nvPr>
            <p:ph type="ftr" sz="quarter" idx="11"/>
          </p:nvPr>
        </p:nvSpPr>
        <p:spPr/>
        <p:txBody>
          <a:bodyPr/>
          <a:lstStyle/>
          <a:p>
            <a:endParaRPr lang="en-US">
              <a:solidFill>
                <a:srgbClr val="000F12">
                  <a:tint val="75000"/>
                </a:srgbClr>
              </a:solidFill>
            </a:endParaRPr>
          </a:p>
        </p:txBody>
      </p:sp>
      <p:sp>
        <p:nvSpPr>
          <p:cNvPr id="6" name="Slide Number Placeholder 5"/>
          <p:cNvSpPr>
            <a:spLocks noGrp="1"/>
          </p:cNvSpPr>
          <p:nvPr>
            <p:ph type="sldNum" sz="quarter" idx="12"/>
          </p:nvPr>
        </p:nvSpPr>
        <p:spPr/>
        <p:txBody>
          <a:bodyPr/>
          <a:lstStyle/>
          <a:p>
            <a:fld id="{8E07E022-99A8-47A2-94D7-302116033818}" type="slidenum">
              <a:rPr lang="en-US" smtClean="0">
                <a:solidFill>
                  <a:srgbClr val="000F12">
                    <a:tint val="75000"/>
                  </a:srgbClr>
                </a:solidFill>
              </a:rPr>
              <a:pPr/>
              <a:t>‹#›</a:t>
            </a:fld>
            <a:endParaRPr lang="en-US">
              <a:solidFill>
                <a:srgbClr val="000F12">
                  <a:tint val="75000"/>
                </a:srgbClr>
              </a:solidFill>
            </a:endParaRPr>
          </a:p>
        </p:txBody>
      </p:sp>
    </p:spTree>
    <p:extLst>
      <p:ext uri="{BB962C8B-B14F-4D97-AF65-F5344CB8AC3E}">
        <p14:creationId xmlns:p14="http://schemas.microsoft.com/office/powerpoint/2010/main" val="3525481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844D2-060A-453C-8C1E-C9BAC4DA0A50}" type="datetimeFigureOut">
              <a:rPr lang="en-US" smtClean="0">
                <a:solidFill>
                  <a:srgbClr val="000F12">
                    <a:tint val="75000"/>
                  </a:srgbClr>
                </a:solidFill>
              </a:rPr>
              <a:pPr/>
              <a:t>4/6/2015</a:t>
            </a:fld>
            <a:endParaRPr lang="en-US">
              <a:solidFill>
                <a:srgbClr val="000F12">
                  <a:tint val="75000"/>
                </a:srgbClr>
              </a:solidFill>
            </a:endParaRPr>
          </a:p>
        </p:txBody>
      </p:sp>
      <p:sp>
        <p:nvSpPr>
          <p:cNvPr id="5" name="Footer Placeholder 4"/>
          <p:cNvSpPr>
            <a:spLocks noGrp="1"/>
          </p:cNvSpPr>
          <p:nvPr>
            <p:ph type="ftr" sz="quarter" idx="11"/>
          </p:nvPr>
        </p:nvSpPr>
        <p:spPr/>
        <p:txBody>
          <a:bodyPr/>
          <a:lstStyle/>
          <a:p>
            <a:endParaRPr lang="en-US">
              <a:solidFill>
                <a:srgbClr val="000F12">
                  <a:tint val="75000"/>
                </a:srgbClr>
              </a:solidFill>
            </a:endParaRPr>
          </a:p>
        </p:txBody>
      </p:sp>
      <p:sp>
        <p:nvSpPr>
          <p:cNvPr id="6" name="Slide Number Placeholder 5"/>
          <p:cNvSpPr>
            <a:spLocks noGrp="1"/>
          </p:cNvSpPr>
          <p:nvPr>
            <p:ph type="sldNum" sz="quarter" idx="12"/>
          </p:nvPr>
        </p:nvSpPr>
        <p:spPr/>
        <p:txBody>
          <a:bodyPr/>
          <a:lstStyle/>
          <a:p>
            <a:fld id="{8E07E022-99A8-47A2-94D7-302116033818}" type="slidenum">
              <a:rPr lang="en-US" smtClean="0">
                <a:solidFill>
                  <a:srgbClr val="000F12">
                    <a:tint val="75000"/>
                  </a:srgbClr>
                </a:solidFill>
              </a:rPr>
              <a:pPr/>
              <a:t>‹#›</a:t>
            </a:fld>
            <a:endParaRPr lang="en-US">
              <a:solidFill>
                <a:srgbClr val="000F12">
                  <a:tint val="75000"/>
                </a:srgbClr>
              </a:solidFill>
            </a:endParaRPr>
          </a:p>
        </p:txBody>
      </p:sp>
    </p:spTree>
    <p:extLst>
      <p:ext uri="{BB962C8B-B14F-4D97-AF65-F5344CB8AC3E}">
        <p14:creationId xmlns:p14="http://schemas.microsoft.com/office/powerpoint/2010/main" val="4272639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1844D2-060A-453C-8C1E-C9BAC4DA0A50}" type="datetimeFigureOut">
              <a:rPr lang="en-US" smtClean="0">
                <a:solidFill>
                  <a:srgbClr val="000F12">
                    <a:tint val="75000"/>
                  </a:srgbClr>
                </a:solidFill>
              </a:rPr>
              <a:pPr/>
              <a:t>4/6/2015</a:t>
            </a:fld>
            <a:endParaRPr lang="en-US">
              <a:solidFill>
                <a:srgbClr val="000F12">
                  <a:tint val="75000"/>
                </a:srgbClr>
              </a:solidFill>
            </a:endParaRPr>
          </a:p>
        </p:txBody>
      </p:sp>
      <p:sp>
        <p:nvSpPr>
          <p:cNvPr id="5" name="Footer Placeholder 4"/>
          <p:cNvSpPr>
            <a:spLocks noGrp="1"/>
          </p:cNvSpPr>
          <p:nvPr>
            <p:ph type="ftr" sz="quarter" idx="11"/>
          </p:nvPr>
        </p:nvSpPr>
        <p:spPr/>
        <p:txBody>
          <a:bodyPr/>
          <a:lstStyle/>
          <a:p>
            <a:endParaRPr lang="en-US">
              <a:solidFill>
                <a:srgbClr val="000F12">
                  <a:tint val="75000"/>
                </a:srgbClr>
              </a:solidFill>
            </a:endParaRPr>
          </a:p>
        </p:txBody>
      </p:sp>
      <p:sp>
        <p:nvSpPr>
          <p:cNvPr id="6" name="Slide Number Placeholder 5"/>
          <p:cNvSpPr>
            <a:spLocks noGrp="1"/>
          </p:cNvSpPr>
          <p:nvPr>
            <p:ph type="sldNum" sz="quarter" idx="12"/>
          </p:nvPr>
        </p:nvSpPr>
        <p:spPr/>
        <p:txBody>
          <a:bodyPr/>
          <a:lstStyle/>
          <a:p>
            <a:fld id="{8E07E022-99A8-47A2-94D7-302116033818}" type="slidenum">
              <a:rPr lang="en-US" smtClean="0">
                <a:solidFill>
                  <a:srgbClr val="000F12">
                    <a:tint val="75000"/>
                  </a:srgbClr>
                </a:solidFill>
              </a:rPr>
              <a:pPr/>
              <a:t>‹#›</a:t>
            </a:fld>
            <a:endParaRPr lang="en-US">
              <a:solidFill>
                <a:srgbClr val="000F12">
                  <a:tint val="75000"/>
                </a:srgbClr>
              </a:solidFill>
            </a:endParaRPr>
          </a:p>
        </p:txBody>
      </p:sp>
    </p:spTree>
    <p:extLst>
      <p:ext uri="{BB962C8B-B14F-4D97-AF65-F5344CB8AC3E}">
        <p14:creationId xmlns:p14="http://schemas.microsoft.com/office/powerpoint/2010/main" val="1155048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1844D2-060A-453C-8C1E-C9BAC4DA0A50}" type="datetimeFigureOut">
              <a:rPr lang="en-US" smtClean="0">
                <a:solidFill>
                  <a:srgbClr val="000F12">
                    <a:tint val="75000"/>
                  </a:srgbClr>
                </a:solidFill>
              </a:rPr>
              <a:pPr/>
              <a:t>4/6/2015</a:t>
            </a:fld>
            <a:endParaRPr lang="en-US">
              <a:solidFill>
                <a:srgbClr val="000F12">
                  <a:tint val="75000"/>
                </a:srgbClr>
              </a:solidFill>
            </a:endParaRPr>
          </a:p>
        </p:txBody>
      </p:sp>
      <p:sp>
        <p:nvSpPr>
          <p:cNvPr id="6" name="Footer Placeholder 5"/>
          <p:cNvSpPr>
            <a:spLocks noGrp="1"/>
          </p:cNvSpPr>
          <p:nvPr>
            <p:ph type="ftr" sz="quarter" idx="11"/>
          </p:nvPr>
        </p:nvSpPr>
        <p:spPr/>
        <p:txBody>
          <a:bodyPr/>
          <a:lstStyle/>
          <a:p>
            <a:endParaRPr lang="en-US">
              <a:solidFill>
                <a:srgbClr val="000F12">
                  <a:tint val="75000"/>
                </a:srgbClr>
              </a:solidFill>
            </a:endParaRPr>
          </a:p>
        </p:txBody>
      </p:sp>
      <p:sp>
        <p:nvSpPr>
          <p:cNvPr id="7" name="Slide Number Placeholder 6"/>
          <p:cNvSpPr>
            <a:spLocks noGrp="1"/>
          </p:cNvSpPr>
          <p:nvPr>
            <p:ph type="sldNum" sz="quarter" idx="12"/>
          </p:nvPr>
        </p:nvSpPr>
        <p:spPr/>
        <p:txBody>
          <a:bodyPr/>
          <a:lstStyle/>
          <a:p>
            <a:fld id="{8E07E022-99A8-47A2-94D7-302116033818}" type="slidenum">
              <a:rPr lang="en-US" smtClean="0">
                <a:solidFill>
                  <a:srgbClr val="000F12">
                    <a:tint val="75000"/>
                  </a:srgbClr>
                </a:solidFill>
              </a:rPr>
              <a:pPr/>
              <a:t>‹#›</a:t>
            </a:fld>
            <a:endParaRPr lang="en-US">
              <a:solidFill>
                <a:srgbClr val="000F12">
                  <a:tint val="75000"/>
                </a:srgbClr>
              </a:solidFill>
            </a:endParaRPr>
          </a:p>
        </p:txBody>
      </p:sp>
    </p:spTree>
    <p:extLst>
      <p:ext uri="{BB962C8B-B14F-4D97-AF65-F5344CB8AC3E}">
        <p14:creationId xmlns:p14="http://schemas.microsoft.com/office/powerpoint/2010/main" val="3457341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1844D2-060A-453C-8C1E-C9BAC4DA0A50}" type="datetimeFigureOut">
              <a:rPr lang="en-US" smtClean="0">
                <a:solidFill>
                  <a:srgbClr val="000F12">
                    <a:tint val="75000"/>
                  </a:srgbClr>
                </a:solidFill>
              </a:rPr>
              <a:pPr/>
              <a:t>4/6/2015</a:t>
            </a:fld>
            <a:endParaRPr lang="en-US">
              <a:solidFill>
                <a:srgbClr val="000F12">
                  <a:tint val="75000"/>
                </a:srgbClr>
              </a:solidFill>
            </a:endParaRPr>
          </a:p>
        </p:txBody>
      </p:sp>
      <p:sp>
        <p:nvSpPr>
          <p:cNvPr id="8" name="Footer Placeholder 7"/>
          <p:cNvSpPr>
            <a:spLocks noGrp="1"/>
          </p:cNvSpPr>
          <p:nvPr>
            <p:ph type="ftr" sz="quarter" idx="11"/>
          </p:nvPr>
        </p:nvSpPr>
        <p:spPr/>
        <p:txBody>
          <a:bodyPr/>
          <a:lstStyle/>
          <a:p>
            <a:endParaRPr lang="en-US">
              <a:solidFill>
                <a:srgbClr val="000F12">
                  <a:tint val="75000"/>
                </a:srgbClr>
              </a:solidFill>
            </a:endParaRPr>
          </a:p>
        </p:txBody>
      </p:sp>
      <p:sp>
        <p:nvSpPr>
          <p:cNvPr id="9" name="Slide Number Placeholder 8"/>
          <p:cNvSpPr>
            <a:spLocks noGrp="1"/>
          </p:cNvSpPr>
          <p:nvPr>
            <p:ph type="sldNum" sz="quarter" idx="12"/>
          </p:nvPr>
        </p:nvSpPr>
        <p:spPr/>
        <p:txBody>
          <a:bodyPr/>
          <a:lstStyle/>
          <a:p>
            <a:fld id="{8E07E022-99A8-47A2-94D7-302116033818}" type="slidenum">
              <a:rPr lang="en-US" smtClean="0">
                <a:solidFill>
                  <a:srgbClr val="000F12">
                    <a:tint val="75000"/>
                  </a:srgbClr>
                </a:solidFill>
              </a:rPr>
              <a:pPr/>
              <a:t>‹#›</a:t>
            </a:fld>
            <a:endParaRPr lang="en-US">
              <a:solidFill>
                <a:srgbClr val="000F12">
                  <a:tint val="75000"/>
                </a:srgbClr>
              </a:solidFill>
            </a:endParaRPr>
          </a:p>
        </p:txBody>
      </p:sp>
    </p:spTree>
    <p:extLst>
      <p:ext uri="{BB962C8B-B14F-4D97-AF65-F5344CB8AC3E}">
        <p14:creationId xmlns:p14="http://schemas.microsoft.com/office/powerpoint/2010/main" val="2856700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1844D2-060A-453C-8C1E-C9BAC4DA0A50}" type="datetimeFigureOut">
              <a:rPr lang="en-US" smtClean="0">
                <a:solidFill>
                  <a:srgbClr val="000F12">
                    <a:tint val="75000"/>
                  </a:srgbClr>
                </a:solidFill>
              </a:rPr>
              <a:pPr/>
              <a:t>4/6/2015</a:t>
            </a:fld>
            <a:endParaRPr lang="en-US">
              <a:solidFill>
                <a:srgbClr val="000F12">
                  <a:tint val="75000"/>
                </a:srgbClr>
              </a:solidFill>
            </a:endParaRPr>
          </a:p>
        </p:txBody>
      </p:sp>
      <p:sp>
        <p:nvSpPr>
          <p:cNvPr id="4" name="Footer Placeholder 3"/>
          <p:cNvSpPr>
            <a:spLocks noGrp="1"/>
          </p:cNvSpPr>
          <p:nvPr>
            <p:ph type="ftr" sz="quarter" idx="11"/>
          </p:nvPr>
        </p:nvSpPr>
        <p:spPr/>
        <p:txBody>
          <a:bodyPr/>
          <a:lstStyle/>
          <a:p>
            <a:endParaRPr lang="en-US">
              <a:solidFill>
                <a:srgbClr val="000F12">
                  <a:tint val="75000"/>
                </a:srgbClr>
              </a:solidFill>
            </a:endParaRPr>
          </a:p>
        </p:txBody>
      </p:sp>
      <p:sp>
        <p:nvSpPr>
          <p:cNvPr id="5" name="Slide Number Placeholder 4"/>
          <p:cNvSpPr>
            <a:spLocks noGrp="1"/>
          </p:cNvSpPr>
          <p:nvPr>
            <p:ph type="sldNum" sz="quarter" idx="12"/>
          </p:nvPr>
        </p:nvSpPr>
        <p:spPr/>
        <p:txBody>
          <a:bodyPr/>
          <a:lstStyle/>
          <a:p>
            <a:fld id="{8E07E022-99A8-47A2-94D7-302116033818}" type="slidenum">
              <a:rPr lang="en-US" smtClean="0">
                <a:solidFill>
                  <a:srgbClr val="000F12">
                    <a:tint val="75000"/>
                  </a:srgbClr>
                </a:solidFill>
              </a:rPr>
              <a:pPr/>
              <a:t>‹#›</a:t>
            </a:fld>
            <a:endParaRPr lang="en-US">
              <a:solidFill>
                <a:srgbClr val="000F12">
                  <a:tint val="75000"/>
                </a:srgbClr>
              </a:solidFill>
            </a:endParaRPr>
          </a:p>
        </p:txBody>
      </p:sp>
    </p:spTree>
    <p:extLst>
      <p:ext uri="{BB962C8B-B14F-4D97-AF65-F5344CB8AC3E}">
        <p14:creationId xmlns:p14="http://schemas.microsoft.com/office/powerpoint/2010/main" val="3025403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1844D2-060A-453C-8C1E-C9BAC4DA0A50}" type="datetimeFigureOut">
              <a:rPr lang="en-US" smtClean="0">
                <a:solidFill>
                  <a:srgbClr val="000F12">
                    <a:tint val="75000"/>
                  </a:srgbClr>
                </a:solidFill>
              </a:rPr>
              <a:pPr/>
              <a:t>4/6/2015</a:t>
            </a:fld>
            <a:endParaRPr lang="en-US">
              <a:solidFill>
                <a:srgbClr val="000F12">
                  <a:tint val="75000"/>
                </a:srgbClr>
              </a:solidFill>
            </a:endParaRPr>
          </a:p>
        </p:txBody>
      </p:sp>
      <p:sp>
        <p:nvSpPr>
          <p:cNvPr id="3" name="Footer Placeholder 2"/>
          <p:cNvSpPr>
            <a:spLocks noGrp="1"/>
          </p:cNvSpPr>
          <p:nvPr>
            <p:ph type="ftr" sz="quarter" idx="11"/>
          </p:nvPr>
        </p:nvSpPr>
        <p:spPr/>
        <p:txBody>
          <a:bodyPr/>
          <a:lstStyle/>
          <a:p>
            <a:endParaRPr lang="en-US">
              <a:solidFill>
                <a:srgbClr val="000F12">
                  <a:tint val="75000"/>
                </a:srgbClr>
              </a:solidFill>
            </a:endParaRPr>
          </a:p>
        </p:txBody>
      </p:sp>
      <p:sp>
        <p:nvSpPr>
          <p:cNvPr id="4" name="Slide Number Placeholder 3"/>
          <p:cNvSpPr>
            <a:spLocks noGrp="1"/>
          </p:cNvSpPr>
          <p:nvPr>
            <p:ph type="sldNum" sz="quarter" idx="12"/>
          </p:nvPr>
        </p:nvSpPr>
        <p:spPr/>
        <p:txBody>
          <a:bodyPr/>
          <a:lstStyle/>
          <a:p>
            <a:fld id="{8E07E022-99A8-47A2-94D7-302116033818}" type="slidenum">
              <a:rPr lang="en-US" smtClean="0">
                <a:solidFill>
                  <a:srgbClr val="000F12">
                    <a:tint val="75000"/>
                  </a:srgbClr>
                </a:solidFill>
              </a:rPr>
              <a:pPr/>
              <a:t>‹#›</a:t>
            </a:fld>
            <a:endParaRPr lang="en-US">
              <a:solidFill>
                <a:srgbClr val="000F12">
                  <a:tint val="75000"/>
                </a:srgbClr>
              </a:solidFill>
            </a:endParaRPr>
          </a:p>
        </p:txBody>
      </p:sp>
    </p:spTree>
    <p:extLst>
      <p:ext uri="{BB962C8B-B14F-4D97-AF65-F5344CB8AC3E}">
        <p14:creationId xmlns:p14="http://schemas.microsoft.com/office/powerpoint/2010/main" val="269691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1844D2-060A-453C-8C1E-C9BAC4DA0A50}" type="datetimeFigureOut">
              <a:rPr lang="en-US" smtClean="0">
                <a:solidFill>
                  <a:srgbClr val="000F12">
                    <a:tint val="75000"/>
                  </a:srgbClr>
                </a:solidFill>
              </a:rPr>
              <a:pPr/>
              <a:t>4/6/2015</a:t>
            </a:fld>
            <a:endParaRPr lang="en-US">
              <a:solidFill>
                <a:srgbClr val="000F12">
                  <a:tint val="75000"/>
                </a:srgbClr>
              </a:solidFill>
            </a:endParaRPr>
          </a:p>
        </p:txBody>
      </p:sp>
      <p:sp>
        <p:nvSpPr>
          <p:cNvPr id="6" name="Footer Placeholder 5"/>
          <p:cNvSpPr>
            <a:spLocks noGrp="1"/>
          </p:cNvSpPr>
          <p:nvPr>
            <p:ph type="ftr" sz="quarter" idx="11"/>
          </p:nvPr>
        </p:nvSpPr>
        <p:spPr/>
        <p:txBody>
          <a:bodyPr/>
          <a:lstStyle/>
          <a:p>
            <a:endParaRPr lang="en-US">
              <a:solidFill>
                <a:srgbClr val="000F12">
                  <a:tint val="75000"/>
                </a:srgbClr>
              </a:solidFill>
            </a:endParaRPr>
          </a:p>
        </p:txBody>
      </p:sp>
      <p:sp>
        <p:nvSpPr>
          <p:cNvPr id="7" name="Slide Number Placeholder 6"/>
          <p:cNvSpPr>
            <a:spLocks noGrp="1"/>
          </p:cNvSpPr>
          <p:nvPr>
            <p:ph type="sldNum" sz="quarter" idx="12"/>
          </p:nvPr>
        </p:nvSpPr>
        <p:spPr/>
        <p:txBody>
          <a:bodyPr/>
          <a:lstStyle/>
          <a:p>
            <a:fld id="{8E07E022-99A8-47A2-94D7-302116033818}" type="slidenum">
              <a:rPr lang="en-US" smtClean="0">
                <a:solidFill>
                  <a:srgbClr val="000F12">
                    <a:tint val="75000"/>
                  </a:srgbClr>
                </a:solidFill>
              </a:rPr>
              <a:pPr/>
              <a:t>‹#›</a:t>
            </a:fld>
            <a:endParaRPr lang="en-US">
              <a:solidFill>
                <a:srgbClr val="000F12">
                  <a:tint val="75000"/>
                </a:srgbClr>
              </a:solidFill>
            </a:endParaRPr>
          </a:p>
        </p:txBody>
      </p:sp>
    </p:spTree>
    <p:extLst>
      <p:ext uri="{BB962C8B-B14F-4D97-AF65-F5344CB8AC3E}">
        <p14:creationId xmlns:p14="http://schemas.microsoft.com/office/powerpoint/2010/main" val="1037023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844D2-060A-453C-8C1E-C9BAC4DA0A50}" type="datetimeFigureOut">
              <a:rPr lang="en-US" smtClean="0"/>
              <a:t>4/6/2015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7E022-99A8-47A2-94D7-302116033818}" type="slidenum">
              <a:rPr lang="en-US" smtClean="0"/>
              <a:t>‹#›</a:t>
            </a:fld>
            <a:endParaRPr lang="en-US"/>
          </a:p>
        </p:txBody>
      </p:sp>
    </p:spTree>
    <p:extLst>
      <p:ext uri="{BB962C8B-B14F-4D97-AF65-F5344CB8AC3E}">
        <p14:creationId xmlns:p14="http://schemas.microsoft.com/office/powerpoint/2010/main" val="2807619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1844D2-060A-453C-8C1E-C9BAC4DA0A50}" type="datetimeFigureOut">
              <a:rPr lang="en-US" smtClean="0">
                <a:solidFill>
                  <a:srgbClr val="000F12">
                    <a:tint val="75000"/>
                  </a:srgbClr>
                </a:solidFill>
              </a:rPr>
              <a:pPr/>
              <a:t>4/6/2015</a:t>
            </a:fld>
            <a:endParaRPr lang="en-US">
              <a:solidFill>
                <a:srgbClr val="000F12">
                  <a:tint val="75000"/>
                </a:srgbClr>
              </a:solidFill>
            </a:endParaRPr>
          </a:p>
        </p:txBody>
      </p:sp>
      <p:sp>
        <p:nvSpPr>
          <p:cNvPr id="6" name="Footer Placeholder 5"/>
          <p:cNvSpPr>
            <a:spLocks noGrp="1"/>
          </p:cNvSpPr>
          <p:nvPr>
            <p:ph type="ftr" sz="quarter" idx="11"/>
          </p:nvPr>
        </p:nvSpPr>
        <p:spPr/>
        <p:txBody>
          <a:bodyPr/>
          <a:lstStyle/>
          <a:p>
            <a:endParaRPr lang="en-US">
              <a:solidFill>
                <a:srgbClr val="000F12">
                  <a:tint val="75000"/>
                </a:srgbClr>
              </a:solidFill>
            </a:endParaRPr>
          </a:p>
        </p:txBody>
      </p:sp>
      <p:sp>
        <p:nvSpPr>
          <p:cNvPr id="7" name="Slide Number Placeholder 6"/>
          <p:cNvSpPr>
            <a:spLocks noGrp="1"/>
          </p:cNvSpPr>
          <p:nvPr>
            <p:ph type="sldNum" sz="quarter" idx="12"/>
          </p:nvPr>
        </p:nvSpPr>
        <p:spPr/>
        <p:txBody>
          <a:bodyPr/>
          <a:lstStyle/>
          <a:p>
            <a:fld id="{8E07E022-99A8-47A2-94D7-302116033818}" type="slidenum">
              <a:rPr lang="en-US" smtClean="0">
                <a:solidFill>
                  <a:srgbClr val="000F12">
                    <a:tint val="75000"/>
                  </a:srgbClr>
                </a:solidFill>
              </a:rPr>
              <a:pPr/>
              <a:t>‹#›</a:t>
            </a:fld>
            <a:endParaRPr lang="en-US">
              <a:solidFill>
                <a:srgbClr val="000F12">
                  <a:tint val="75000"/>
                </a:srgbClr>
              </a:solidFill>
            </a:endParaRPr>
          </a:p>
        </p:txBody>
      </p:sp>
    </p:spTree>
    <p:extLst>
      <p:ext uri="{BB962C8B-B14F-4D97-AF65-F5344CB8AC3E}">
        <p14:creationId xmlns:p14="http://schemas.microsoft.com/office/powerpoint/2010/main" val="137405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844D2-060A-453C-8C1E-C9BAC4DA0A50}" type="datetimeFigureOut">
              <a:rPr lang="en-US" smtClean="0">
                <a:solidFill>
                  <a:srgbClr val="000F12">
                    <a:tint val="75000"/>
                  </a:srgbClr>
                </a:solidFill>
              </a:rPr>
              <a:pPr/>
              <a:t>4/6/2015</a:t>
            </a:fld>
            <a:endParaRPr lang="en-US">
              <a:solidFill>
                <a:srgbClr val="000F12">
                  <a:tint val="75000"/>
                </a:srgbClr>
              </a:solidFill>
            </a:endParaRPr>
          </a:p>
        </p:txBody>
      </p:sp>
      <p:sp>
        <p:nvSpPr>
          <p:cNvPr id="5" name="Footer Placeholder 4"/>
          <p:cNvSpPr>
            <a:spLocks noGrp="1"/>
          </p:cNvSpPr>
          <p:nvPr>
            <p:ph type="ftr" sz="quarter" idx="11"/>
          </p:nvPr>
        </p:nvSpPr>
        <p:spPr/>
        <p:txBody>
          <a:bodyPr/>
          <a:lstStyle/>
          <a:p>
            <a:endParaRPr lang="en-US">
              <a:solidFill>
                <a:srgbClr val="000F12">
                  <a:tint val="75000"/>
                </a:srgbClr>
              </a:solidFill>
            </a:endParaRPr>
          </a:p>
        </p:txBody>
      </p:sp>
      <p:sp>
        <p:nvSpPr>
          <p:cNvPr id="6" name="Slide Number Placeholder 5"/>
          <p:cNvSpPr>
            <a:spLocks noGrp="1"/>
          </p:cNvSpPr>
          <p:nvPr>
            <p:ph type="sldNum" sz="quarter" idx="12"/>
          </p:nvPr>
        </p:nvSpPr>
        <p:spPr/>
        <p:txBody>
          <a:bodyPr/>
          <a:lstStyle/>
          <a:p>
            <a:fld id="{8E07E022-99A8-47A2-94D7-302116033818}" type="slidenum">
              <a:rPr lang="en-US" smtClean="0">
                <a:solidFill>
                  <a:srgbClr val="000F12">
                    <a:tint val="75000"/>
                  </a:srgbClr>
                </a:solidFill>
              </a:rPr>
              <a:pPr/>
              <a:t>‹#›</a:t>
            </a:fld>
            <a:endParaRPr lang="en-US">
              <a:solidFill>
                <a:srgbClr val="000F12">
                  <a:tint val="75000"/>
                </a:srgbClr>
              </a:solidFill>
            </a:endParaRPr>
          </a:p>
        </p:txBody>
      </p:sp>
    </p:spTree>
    <p:extLst>
      <p:ext uri="{BB962C8B-B14F-4D97-AF65-F5344CB8AC3E}">
        <p14:creationId xmlns:p14="http://schemas.microsoft.com/office/powerpoint/2010/main" val="1881032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844D2-060A-453C-8C1E-C9BAC4DA0A50}" type="datetimeFigureOut">
              <a:rPr lang="en-US" smtClean="0">
                <a:solidFill>
                  <a:srgbClr val="000F12">
                    <a:tint val="75000"/>
                  </a:srgbClr>
                </a:solidFill>
              </a:rPr>
              <a:pPr/>
              <a:t>4/6/2015</a:t>
            </a:fld>
            <a:endParaRPr lang="en-US">
              <a:solidFill>
                <a:srgbClr val="000F12">
                  <a:tint val="75000"/>
                </a:srgbClr>
              </a:solidFill>
            </a:endParaRPr>
          </a:p>
        </p:txBody>
      </p:sp>
      <p:sp>
        <p:nvSpPr>
          <p:cNvPr id="5" name="Footer Placeholder 4"/>
          <p:cNvSpPr>
            <a:spLocks noGrp="1"/>
          </p:cNvSpPr>
          <p:nvPr>
            <p:ph type="ftr" sz="quarter" idx="11"/>
          </p:nvPr>
        </p:nvSpPr>
        <p:spPr/>
        <p:txBody>
          <a:bodyPr/>
          <a:lstStyle/>
          <a:p>
            <a:endParaRPr lang="en-US">
              <a:solidFill>
                <a:srgbClr val="000F12">
                  <a:tint val="75000"/>
                </a:srgbClr>
              </a:solidFill>
            </a:endParaRPr>
          </a:p>
        </p:txBody>
      </p:sp>
      <p:sp>
        <p:nvSpPr>
          <p:cNvPr id="6" name="Slide Number Placeholder 5"/>
          <p:cNvSpPr>
            <a:spLocks noGrp="1"/>
          </p:cNvSpPr>
          <p:nvPr>
            <p:ph type="sldNum" sz="quarter" idx="12"/>
          </p:nvPr>
        </p:nvSpPr>
        <p:spPr/>
        <p:txBody>
          <a:bodyPr/>
          <a:lstStyle/>
          <a:p>
            <a:fld id="{8E07E022-99A8-47A2-94D7-302116033818}" type="slidenum">
              <a:rPr lang="en-US" smtClean="0">
                <a:solidFill>
                  <a:srgbClr val="000F12">
                    <a:tint val="75000"/>
                  </a:srgbClr>
                </a:solidFill>
              </a:rPr>
              <a:pPr/>
              <a:t>‹#›</a:t>
            </a:fld>
            <a:endParaRPr lang="en-US">
              <a:solidFill>
                <a:srgbClr val="000F12">
                  <a:tint val="75000"/>
                </a:srgbClr>
              </a:solidFill>
            </a:endParaRPr>
          </a:p>
        </p:txBody>
      </p:sp>
    </p:spTree>
    <p:extLst>
      <p:ext uri="{BB962C8B-B14F-4D97-AF65-F5344CB8AC3E}">
        <p14:creationId xmlns:p14="http://schemas.microsoft.com/office/powerpoint/2010/main" val="3387684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1844D2-060A-453C-8C1E-C9BAC4DA0A50}" type="datetimeFigureOut">
              <a:rPr lang="en-US" smtClean="0"/>
              <a:t>4/6/2015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7E022-99A8-47A2-94D7-302116033818}" type="slidenum">
              <a:rPr lang="en-US" smtClean="0"/>
              <a:t>‹#›</a:t>
            </a:fld>
            <a:endParaRPr lang="en-US"/>
          </a:p>
        </p:txBody>
      </p:sp>
    </p:spTree>
    <p:extLst>
      <p:ext uri="{BB962C8B-B14F-4D97-AF65-F5344CB8AC3E}">
        <p14:creationId xmlns:p14="http://schemas.microsoft.com/office/powerpoint/2010/main" val="2671284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1844D2-060A-453C-8C1E-C9BAC4DA0A50}" type="datetimeFigureOut">
              <a:rPr lang="en-US" smtClean="0"/>
              <a:t>4/6/2015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7E022-99A8-47A2-94D7-302116033818}" type="slidenum">
              <a:rPr lang="en-US" smtClean="0"/>
              <a:t>‹#›</a:t>
            </a:fld>
            <a:endParaRPr lang="en-US"/>
          </a:p>
        </p:txBody>
      </p:sp>
    </p:spTree>
    <p:extLst>
      <p:ext uri="{BB962C8B-B14F-4D97-AF65-F5344CB8AC3E}">
        <p14:creationId xmlns:p14="http://schemas.microsoft.com/office/powerpoint/2010/main" val="96759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1844D2-060A-453C-8C1E-C9BAC4DA0A50}" type="datetimeFigureOut">
              <a:rPr lang="en-US" smtClean="0"/>
              <a:t>4/6/2015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07E022-99A8-47A2-94D7-302116033818}" type="slidenum">
              <a:rPr lang="en-US" smtClean="0"/>
              <a:t>‹#›</a:t>
            </a:fld>
            <a:endParaRPr lang="en-US"/>
          </a:p>
        </p:txBody>
      </p:sp>
    </p:spTree>
    <p:extLst>
      <p:ext uri="{BB962C8B-B14F-4D97-AF65-F5344CB8AC3E}">
        <p14:creationId xmlns:p14="http://schemas.microsoft.com/office/powerpoint/2010/main" val="11033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1844D2-060A-453C-8C1E-C9BAC4DA0A50}" type="datetimeFigureOut">
              <a:rPr lang="en-US" smtClean="0"/>
              <a:t>4/6/2015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07E022-99A8-47A2-94D7-302116033818}" type="slidenum">
              <a:rPr lang="en-US" smtClean="0"/>
              <a:t>‹#›</a:t>
            </a:fld>
            <a:endParaRPr lang="en-US"/>
          </a:p>
        </p:txBody>
      </p:sp>
    </p:spTree>
    <p:extLst>
      <p:ext uri="{BB962C8B-B14F-4D97-AF65-F5344CB8AC3E}">
        <p14:creationId xmlns:p14="http://schemas.microsoft.com/office/powerpoint/2010/main" val="3243032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1844D2-060A-453C-8C1E-C9BAC4DA0A50}" type="datetimeFigureOut">
              <a:rPr lang="en-US" smtClean="0"/>
              <a:t>4/6/2015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07E022-99A8-47A2-94D7-302116033818}" type="slidenum">
              <a:rPr lang="en-US" smtClean="0"/>
              <a:t>‹#›</a:t>
            </a:fld>
            <a:endParaRPr lang="en-US"/>
          </a:p>
        </p:txBody>
      </p:sp>
    </p:spTree>
    <p:extLst>
      <p:ext uri="{BB962C8B-B14F-4D97-AF65-F5344CB8AC3E}">
        <p14:creationId xmlns:p14="http://schemas.microsoft.com/office/powerpoint/2010/main" val="348239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1844D2-060A-453C-8C1E-C9BAC4DA0A50}" type="datetimeFigureOut">
              <a:rPr lang="en-US" smtClean="0"/>
              <a:t>4/6/2015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7E022-99A8-47A2-94D7-302116033818}" type="slidenum">
              <a:rPr lang="en-US" smtClean="0"/>
              <a:t>‹#›</a:t>
            </a:fld>
            <a:endParaRPr lang="en-US"/>
          </a:p>
        </p:txBody>
      </p:sp>
    </p:spTree>
    <p:extLst>
      <p:ext uri="{BB962C8B-B14F-4D97-AF65-F5344CB8AC3E}">
        <p14:creationId xmlns:p14="http://schemas.microsoft.com/office/powerpoint/2010/main" val="796307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1844D2-060A-453C-8C1E-C9BAC4DA0A50}" type="datetimeFigureOut">
              <a:rPr lang="en-US" smtClean="0"/>
              <a:t>4/6/2015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7E022-99A8-47A2-94D7-302116033818}" type="slidenum">
              <a:rPr lang="en-US" smtClean="0"/>
              <a:t>‹#›</a:t>
            </a:fld>
            <a:endParaRPr lang="en-US"/>
          </a:p>
        </p:txBody>
      </p:sp>
    </p:spTree>
    <p:extLst>
      <p:ext uri="{BB962C8B-B14F-4D97-AF65-F5344CB8AC3E}">
        <p14:creationId xmlns:p14="http://schemas.microsoft.com/office/powerpoint/2010/main" val="3293540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1844D2-060A-453C-8C1E-C9BAC4DA0A50}" type="datetimeFigureOut">
              <a:rPr lang="en-US" smtClean="0"/>
              <a:t>4/6/2015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7E022-99A8-47A2-94D7-302116033818}" type="slidenum">
              <a:rPr lang="en-US" smtClean="0"/>
              <a:t>‹#›</a:t>
            </a:fld>
            <a:endParaRPr lang="en-US"/>
          </a:p>
        </p:txBody>
      </p:sp>
    </p:spTree>
    <p:extLst>
      <p:ext uri="{BB962C8B-B14F-4D97-AF65-F5344CB8AC3E}">
        <p14:creationId xmlns:p14="http://schemas.microsoft.com/office/powerpoint/2010/main" val="757915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1844D2-060A-453C-8C1E-C9BAC4DA0A50}" type="datetimeFigureOut">
              <a:rPr lang="en-US" smtClean="0">
                <a:solidFill>
                  <a:srgbClr val="000F12">
                    <a:tint val="75000"/>
                  </a:srgbClr>
                </a:solidFill>
              </a:rPr>
              <a:pPr/>
              <a:t>4/6/2015</a:t>
            </a:fld>
            <a:endParaRPr lang="en-US">
              <a:solidFill>
                <a:srgbClr val="000F12">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F12">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7E022-99A8-47A2-94D7-302116033818}" type="slidenum">
              <a:rPr lang="en-US" smtClean="0">
                <a:solidFill>
                  <a:srgbClr val="000F12">
                    <a:tint val="75000"/>
                  </a:srgbClr>
                </a:solidFill>
              </a:rPr>
              <a:pPr/>
              <a:t>‹#›</a:t>
            </a:fld>
            <a:endParaRPr lang="en-US">
              <a:solidFill>
                <a:srgbClr val="000F12">
                  <a:tint val="75000"/>
                </a:srgbClr>
              </a:solidFill>
            </a:endParaRPr>
          </a:p>
        </p:txBody>
      </p:sp>
    </p:spTree>
    <p:extLst>
      <p:ext uri="{BB962C8B-B14F-4D97-AF65-F5344CB8AC3E}">
        <p14:creationId xmlns:p14="http://schemas.microsoft.com/office/powerpoint/2010/main" val="2136510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9.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39.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18.xml"/><Relationship Id="rId16"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emf"/><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39.png"/><Relationship Id="rId7"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9.png"/><Relationship Id="rId7" Type="http://schemas.openxmlformats.org/officeDocument/2006/relationships/image" Target="../media/image57.png"/><Relationship Id="rId12"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87.png"/><Relationship Id="rId5" Type="http://schemas.openxmlformats.org/officeDocument/2006/relationships/image" Target="../media/image55.png"/><Relationship Id="rId10" Type="http://schemas.openxmlformats.org/officeDocument/2006/relationships/image" Target="../media/image86.png"/><Relationship Id="rId4" Type="http://schemas.openxmlformats.org/officeDocument/2006/relationships/image" Target="../media/image54.png"/><Relationship Id="rId9"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notesSlide" Target="../notesSlides/notesSlide23.xml"/><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slideLayout" Target="../slideLayouts/slideLayout2.xml"/><Relationship Id="rId16" Type="http://schemas.openxmlformats.org/officeDocument/2006/relationships/image" Target="../media/image100.jpeg"/><Relationship Id="rId1" Type="http://schemas.openxmlformats.org/officeDocument/2006/relationships/vmlDrawing" Target="../drawings/vmlDrawing1.vml"/><Relationship Id="rId6" Type="http://schemas.openxmlformats.org/officeDocument/2006/relationships/image" Target="../media/image89.wmf"/><Relationship Id="rId11" Type="http://schemas.openxmlformats.org/officeDocument/2006/relationships/image" Target="../media/image95.png"/><Relationship Id="rId5" Type="http://schemas.openxmlformats.org/officeDocument/2006/relationships/oleObject" Target="../embeddings/oleObject1.bin"/><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93.png"/><Relationship Id="rId1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4.wdp"/><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3.png"/><Relationship Id="rId21" Type="http://schemas.openxmlformats.org/officeDocument/2006/relationships/image" Target="../media/image32.png"/><Relationship Id="rId7" Type="http://schemas.microsoft.com/office/2007/relationships/hdphoto" Target="../media/hdphoto2.wdp"/><Relationship Id="rId12" Type="http://schemas.openxmlformats.org/officeDocument/2006/relationships/image" Target="../media/image24.png"/><Relationship Id="rId17" Type="http://schemas.openxmlformats.org/officeDocument/2006/relationships/image" Target="../media/image28.png"/><Relationship Id="rId25" Type="http://schemas.openxmlformats.org/officeDocument/2006/relationships/image" Target="../media/image36.jpeg"/><Relationship Id="rId2" Type="http://schemas.openxmlformats.org/officeDocument/2006/relationships/notesSlide" Target="../notesSlides/notesSlide7.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3.wdp"/><Relationship Id="rId24" Type="http://schemas.openxmlformats.org/officeDocument/2006/relationships/image" Target="../media/image35.jpeg"/><Relationship Id="rId5" Type="http://schemas.openxmlformats.org/officeDocument/2006/relationships/image" Target="../media/image19.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3.png"/><Relationship Id="rId19"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5.png"/><Relationship Id="rId22" Type="http://schemas.openxmlformats.org/officeDocument/2006/relationships/image" Target="../media/image33.jpeg"/><Relationship Id="rId27"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79232"/>
            <a:ext cx="12192000" cy="4413738"/>
          </a:xfrm>
          <a:solidFill>
            <a:schemeClr val="tx2"/>
          </a:solidFill>
        </p:spPr>
        <p:txBody>
          <a:bodyPr>
            <a:normAutofit/>
          </a:bodyPr>
          <a:lstStyle/>
          <a:p>
            <a:pPr algn="ctr"/>
            <a:r>
              <a:rPr lang="en-US" sz="6000" b="1" dirty="0" smtClean="0">
                <a:solidFill>
                  <a:srgbClr val="FCB813"/>
                </a:solidFill>
                <a:latin typeface="Whitney HTF SemiBold Condensed" pitchFamily="50" charset="0"/>
              </a:rPr>
              <a:t>Applied Fiction </a:t>
            </a:r>
            <a:r>
              <a:rPr lang="en-US" sz="6000" dirty="0" err="1" smtClean="0">
                <a:solidFill>
                  <a:srgbClr val="FCB813"/>
                </a:solidFill>
                <a:latin typeface="Whitney HTF SemiBold Condensed" pitchFamily="50" charset="0"/>
              </a:rPr>
              <a:t>Redux</a:t>
            </a:r>
            <a:r>
              <a:rPr lang="en-US" sz="4800" b="1" dirty="0" smtClean="0">
                <a:solidFill>
                  <a:schemeClr val="bg1"/>
                </a:solidFill>
                <a:latin typeface="Whitney HTF Book Condensed" pitchFamily="50" charset="0"/>
              </a:rPr>
              <a:t/>
            </a:r>
            <a:br>
              <a:rPr lang="en-US" sz="4800" b="1" dirty="0" smtClean="0">
                <a:solidFill>
                  <a:schemeClr val="bg1"/>
                </a:solidFill>
                <a:latin typeface="Whitney HTF Book Condensed" pitchFamily="50" charset="0"/>
              </a:rPr>
            </a:br>
            <a:r>
              <a:rPr lang="en-US" sz="4800" b="1" dirty="0" smtClean="0">
                <a:solidFill>
                  <a:schemeClr val="bg1"/>
                </a:solidFill>
                <a:latin typeface="Whitney HTF Book Condensed" pitchFamily="50" charset="0"/>
              </a:rPr>
              <a:t>for those of you who missed our last episode…</a:t>
            </a:r>
            <a:endParaRPr lang="en-US" sz="3600" i="1" dirty="0">
              <a:solidFill>
                <a:schemeClr val="bg1"/>
              </a:solidFill>
              <a:latin typeface="Whitney HTF Light Condensed" pitchFamily="50" charset="0"/>
            </a:endParaRPr>
          </a:p>
        </p:txBody>
      </p:sp>
      <p:sp>
        <p:nvSpPr>
          <p:cNvPr id="7" name="Title 1"/>
          <p:cNvSpPr txBox="1">
            <a:spLocks/>
          </p:cNvSpPr>
          <p:nvPr/>
        </p:nvSpPr>
        <p:spPr>
          <a:xfrm>
            <a:off x="1066800" y="5693598"/>
            <a:ext cx="10058400" cy="6851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00" b="1" dirty="0" err="1" smtClean="0">
                <a:solidFill>
                  <a:srgbClr val="000F12"/>
                </a:solidFill>
                <a:latin typeface="Whitney HTF Black SC" pitchFamily="50" charset="0"/>
              </a:rPr>
              <a:t>MetaMythic</a:t>
            </a:r>
            <a:r>
              <a:rPr lang="en-US" sz="3700" b="1" dirty="0" smtClean="0">
                <a:solidFill>
                  <a:srgbClr val="000F12"/>
                </a:solidFill>
                <a:latin typeface="Whitney HTF Book Condensed" pitchFamily="50" charset="0"/>
              </a:rPr>
              <a:t> </a:t>
            </a:r>
            <a:r>
              <a:rPr lang="en-US" sz="3700" dirty="0" smtClean="0">
                <a:solidFill>
                  <a:srgbClr val="000F12"/>
                </a:solidFill>
                <a:latin typeface="Whitney HTF Book Condensed" pitchFamily="50" charset="0"/>
              </a:rPr>
              <a:t>| </a:t>
            </a:r>
            <a:r>
              <a:rPr lang="en-US" sz="3700" b="1" dirty="0" err="1" smtClean="0">
                <a:solidFill>
                  <a:srgbClr val="000F12"/>
                </a:solidFill>
                <a:latin typeface="Whitney HTF Black SC" pitchFamily="50" charset="0"/>
              </a:rPr>
              <a:t>Nerc</a:t>
            </a:r>
            <a:r>
              <a:rPr lang="en-US" sz="3700" b="1" dirty="0" smtClean="0">
                <a:solidFill>
                  <a:srgbClr val="000F12"/>
                </a:solidFill>
                <a:latin typeface="Whitney HTF Black SC" pitchFamily="50" charset="0"/>
              </a:rPr>
              <a:t> HPC 2015</a:t>
            </a:r>
            <a:endParaRPr lang="en-US" sz="3700" b="1" dirty="0">
              <a:solidFill>
                <a:srgbClr val="000F12"/>
              </a:solidFill>
              <a:latin typeface="Whitney HTF Black SC" pitchFamily="50" charset="0"/>
            </a:endParaRPr>
          </a:p>
        </p:txBody>
      </p:sp>
    </p:spTree>
    <p:extLst>
      <p:ext uri="{BB962C8B-B14F-4D97-AF65-F5344CB8AC3E}">
        <p14:creationId xmlns:p14="http://schemas.microsoft.com/office/powerpoint/2010/main" val="2498544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25865" y="515486"/>
            <a:ext cx="4559766"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How Does this Work?</a:t>
            </a:r>
            <a:endParaRPr lang="en-US" sz="3700" dirty="0">
              <a:solidFill>
                <a:srgbClr val="EE4036"/>
              </a:solidFill>
              <a:latin typeface="Whitney HTF SemiBold" pitchFamily="50" charset="0"/>
            </a:endParaRPr>
          </a:p>
        </p:txBody>
      </p:sp>
      <p:sp>
        <p:nvSpPr>
          <p:cNvPr id="7" name="Title 1"/>
          <p:cNvSpPr>
            <a:spLocks noGrp="1"/>
          </p:cNvSpPr>
          <p:nvPr>
            <p:ph type="title"/>
          </p:nvPr>
        </p:nvSpPr>
        <p:spPr>
          <a:xfrm>
            <a:off x="6142494" y="1599007"/>
            <a:ext cx="5801855" cy="4451931"/>
          </a:xfrm>
        </p:spPr>
        <p:txBody>
          <a:bodyPr anchor="ctr">
            <a:noAutofit/>
          </a:bodyPr>
          <a:lstStyle/>
          <a:p>
            <a:r>
              <a:rPr lang="en-US" sz="5400" dirty="0" smtClean="0">
                <a:solidFill>
                  <a:schemeClr val="tx2"/>
                </a:solidFill>
                <a:latin typeface="Whitney HTF Condensed" charset="0"/>
              </a:rPr>
              <a:t>Tools to build learning journeys for our employees that are </a:t>
            </a:r>
            <a:r>
              <a:rPr lang="en-US" sz="5400" b="1" dirty="0" smtClean="0">
                <a:latin typeface="Whitney HTF Condensed" pitchFamily="50" charset="0"/>
              </a:rPr>
              <a:t>memorable, engaging </a:t>
            </a:r>
            <a:r>
              <a:rPr lang="en-US" sz="5400" dirty="0" smtClean="0">
                <a:solidFill>
                  <a:schemeClr val="tx2"/>
                </a:solidFill>
                <a:latin typeface="Whitney HTF Condensed" charset="0"/>
              </a:rPr>
              <a:t>and </a:t>
            </a:r>
            <a:r>
              <a:rPr lang="en-US" sz="5400" b="1" dirty="0" smtClean="0">
                <a:latin typeface="Whitney HTF Condensed" pitchFamily="50" charset="0"/>
              </a:rPr>
              <a:t>understandable.</a:t>
            </a:r>
            <a:endParaRPr lang="en-US" sz="5400" b="1" dirty="0">
              <a:latin typeface="Whitney HTF Condensed" pitchFamily="50"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17" y="914400"/>
            <a:ext cx="6054315" cy="531381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17" y="914400"/>
            <a:ext cx="6054315" cy="531381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17" y="914400"/>
            <a:ext cx="6054314" cy="531381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17" y="914400"/>
            <a:ext cx="6054314" cy="531381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16" y="914400"/>
            <a:ext cx="6054312" cy="5313814"/>
          </a:xfrm>
          <a:prstGeom prst="rect">
            <a:avLst/>
          </a:prstGeom>
        </p:spPr>
      </p:pic>
    </p:spTree>
    <p:extLst>
      <p:ext uri="{BB962C8B-B14F-4D97-AF65-F5344CB8AC3E}">
        <p14:creationId xmlns:p14="http://schemas.microsoft.com/office/powerpoint/2010/main" val="187204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300"/>
                                        <p:tgtEl>
                                          <p:spTgt spid="9"/>
                                        </p:tgtEl>
                                      </p:cBhvr>
                                    </p:animEffect>
                                  </p:childTnLst>
                                </p:cTn>
                              </p:par>
                              <p:par>
                                <p:cTn id="23" presetID="10" presetClass="entr" presetSubtype="0" fill="hold"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0" y="515486"/>
            <a:ext cx="4122460"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The Hero’s Journey</a:t>
            </a:r>
            <a:endParaRPr lang="en-US" sz="3700" dirty="0">
              <a:solidFill>
                <a:srgbClr val="EE4036"/>
              </a:solidFill>
              <a:latin typeface="Whitney HTF SemiBold" pitchFamily="50"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48" y="1571827"/>
            <a:ext cx="3373740" cy="2878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14832" y="1571828"/>
            <a:ext cx="3347587" cy="2878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4122460" y="4694720"/>
            <a:ext cx="3932331" cy="1200329"/>
          </a:xfrm>
          <a:prstGeom prst="rect">
            <a:avLst/>
          </a:prstGeom>
        </p:spPr>
        <p:txBody>
          <a:bodyPr wrap="square">
            <a:spAutoFit/>
          </a:bodyPr>
          <a:lstStyle/>
          <a:p>
            <a:pPr algn="ctr"/>
            <a:r>
              <a:rPr lang="en-US" sz="3600" b="1" dirty="0" smtClean="0">
                <a:solidFill>
                  <a:srgbClr val="000F12"/>
                </a:solidFill>
                <a:latin typeface="Whitney HTF Condensed" charset="0"/>
              </a:rPr>
              <a:t>Confrontation</a:t>
            </a:r>
          </a:p>
          <a:p>
            <a:pPr algn="ctr"/>
            <a:r>
              <a:rPr lang="en-US" sz="3600" dirty="0">
                <a:solidFill>
                  <a:srgbClr val="000F12"/>
                </a:solidFill>
                <a:latin typeface="Whitney HTF Condensed" charset="0"/>
              </a:rPr>
              <a:t>e</a:t>
            </a:r>
            <a:r>
              <a:rPr lang="en-US" sz="3600" dirty="0" smtClean="0">
                <a:solidFill>
                  <a:srgbClr val="000F12"/>
                </a:solidFill>
                <a:latin typeface="Whitney HTF Condensed" charset="0"/>
              </a:rPr>
              <a:t>ncounters roadblocks</a:t>
            </a:r>
            <a:endParaRPr lang="en-US" sz="2800" dirty="0">
              <a:solidFill>
                <a:srgbClr val="000F12"/>
              </a:solidFill>
              <a:latin typeface="Whitney HTF Condensed" charset="0"/>
            </a:endParaRPr>
          </a:p>
        </p:txBody>
      </p:sp>
      <p:sp>
        <p:nvSpPr>
          <p:cNvPr id="11" name="Rectangle 10"/>
          <p:cNvSpPr/>
          <p:nvPr/>
        </p:nvSpPr>
        <p:spPr>
          <a:xfrm>
            <a:off x="8798898" y="4694719"/>
            <a:ext cx="2444949" cy="1754326"/>
          </a:xfrm>
          <a:prstGeom prst="rect">
            <a:avLst/>
          </a:prstGeom>
        </p:spPr>
        <p:txBody>
          <a:bodyPr wrap="square">
            <a:spAutoFit/>
          </a:bodyPr>
          <a:lstStyle/>
          <a:p>
            <a:pPr algn="ctr"/>
            <a:r>
              <a:rPr lang="en-US" sz="3600" b="1" dirty="0" smtClean="0">
                <a:solidFill>
                  <a:srgbClr val="000F12"/>
                </a:solidFill>
                <a:latin typeface="Whitney HTF Condensed" charset="0"/>
              </a:rPr>
              <a:t>Resolution</a:t>
            </a:r>
          </a:p>
          <a:p>
            <a:pPr algn="ctr"/>
            <a:r>
              <a:rPr lang="en-US" sz="3600" dirty="0">
                <a:solidFill>
                  <a:srgbClr val="000F12"/>
                </a:solidFill>
                <a:latin typeface="Whitney HTF Condensed" charset="0"/>
              </a:rPr>
              <a:t>a</a:t>
            </a:r>
            <a:r>
              <a:rPr lang="en-US" sz="3600" dirty="0" smtClean="0">
                <a:solidFill>
                  <a:srgbClr val="000F12"/>
                </a:solidFill>
                <a:latin typeface="Whitney HTF Condensed" charset="0"/>
              </a:rPr>
              <a:t>nd emerges transformed</a:t>
            </a:r>
            <a:endParaRPr lang="en-US" sz="2800" dirty="0">
              <a:solidFill>
                <a:srgbClr val="000F12"/>
              </a:solidFill>
              <a:latin typeface="Whitney HTF Condensed" charset="0"/>
            </a:endParaRP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320817" y="1571827"/>
            <a:ext cx="3401112" cy="2878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506968" y="1378133"/>
            <a:ext cx="3615492" cy="954107"/>
          </a:xfrm>
          <a:prstGeom prst="rect">
            <a:avLst/>
          </a:prstGeom>
        </p:spPr>
        <p:txBody>
          <a:bodyPr wrap="square">
            <a:spAutoFit/>
          </a:bodyPr>
          <a:lstStyle/>
          <a:p>
            <a:pPr fontAlgn="ctr"/>
            <a:r>
              <a:rPr lang="en-US" sz="5600" dirty="0" smtClean="0">
                <a:solidFill>
                  <a:srgbClr val="000F12"/>
                </a:solidFill>
                <a:latin typeface="Whitney HTF Condensed" charset="0"/>
              </a:rPr>
              <a:t>A Big Change</a:t>
            </a:r>
            <a:endParaRPr lang="en-US" sz="5600" dirty="0">
              <a:solidFill>
                <a:srgbClr val="000F12"/>
              </a:solidFill>
              <a:latin typeface="Whitney HTF Condensed" charset="0"/>
            </a:endParaRPr>
          </a:p>
        </p:txBody>
      </p:sp>
      <p:cxnSp>
        <p:nvCxnSpPr>
          <p:cNvPr id="12" name="Straight Arrow Connector 11"/>
          <p:cNvCxnSpPr/>
          <p:nvPr/>
        </p:nvCxnSpPr>
        <p:spPr>
          <a:xfrm>
            <a:off x="506968" y="2444679"/>
            <a:ext cx="10736879" cy="0"/>
          </a:xfrm>
          <a:prstGeom prst="straightConnector1">
            <a:avLst/>
          </a:prstGeom>
          <a:ln w="952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22889" y="4691890"/>
            <a:ext cx="3433178" cy="1754326"/>
          </a:xfrm>
          <a:prstGeom prst="rect">
            <a:avLst/>
          </a:prstGeom>
        </p:spPr>
        <p:txBody>
          <a:bodyPr wrap="square">
            <a:spAutoFit/>
          </a:bodyPr>
          <a:lstStyle/>
          <a:p>
            <a:pPr algn="ctr"/>
            <a:r>
              <a:rPr lang="en-US" sz="3600" b="1" dirty="0" smtClean="0">
                <a:solidFill>
                  <a:srgbClr val="000F12"/>
                </a:solidFill>
                <a:latin typeface="Whitney HTF Condensed" charset="0"/>
              </a:rPr>
              <a:t>Setup</a:t>
            </a:r>
          </a:p>
          <a:p>
            <a:pPr algn="ctr"/>
            <a:r>
              <a:rPr lang="en-US" sz="3600" dirty="0" smtClean="0">
                <a:solidFill>
                  <a:srgbClr val="000F12"/>
                </a:solidFill>
                <a:latin typeface="Whitney HTF Condensed" charset="0"/>
              </a:rPr>
              <a:t>A relatable and </a:t>
            </a:r>
          </a:p>
          <a:p>
            <a:pPr algn="ctr"/>
            <a:r>
              <a:rPr lang="en-US" sz="3600" dirty="0" smtClean="0">
                <a:solidFill>
                  <a:srgbClr val="000F12"/>
                </a:solidFill>
                <a:latin typeface="Whitney HTF Condensed" charset="0"/>
              </a:rPr>
              <a:t>likeable hero</a:t>
            </a:r>
            <a:endParaRPr lang="en-US" sz="2800" dirty="0">
              <a:solidFill>
                <a:srgbClr val="000F12"/>
              </a:solidFill>
              <a:latin typeface="Whitney HTF Condensed" charset="0"/>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588" y="1584571"/>
            <a:ext cx="3375032" cy="2853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4"/>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411432" y="1583550"/>
            <a:ext cx="3347587" cy="2850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Picture 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332539" y="1586761"/>
            <a:ext cx="3389389" cy="2878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054791" y="498583"/>
            <a:ext cx="4137209" cy="689420"/>
          </a:xfrm>
          <a:prstGeom prst="rect">
            <a:avLst/>
          </a:prstGeom>
          <a:solidFill>
            <a:srgbClr val="000F12"/>
          </a:solidFill>
        </p:spPr>
        <p:txBody>
          <a:bodyPr wrap="square" bIns="73152" rtlCol="0">
            <a:spAutoFit/>
          </a:bodyPr>
          <a:lstStyle/>
          <a:p>
            <a:r>
              <a:rPr lang="en-US" sz="3700" dirty="0" smtClean="0">
                <a:solidFill>
                  <a:srgbClr val="FF0000"/>
                </a:solidFill>
                <a:latin typeface="Whitney HTF SemiBold" pitchFamily="50" charset="0"/>
              </a:rPr>
              <a:t> The Learning Map</a:t>
            </a:r>
            <a:endParaRPr lang="en-US" sz="3700" dirty="0">
              <a:solidFill>
                <a:srgbClr val="FF0000"/>
              </a:solidFill>
              <a:latin typeface="Whitney HTF SemiBold" pitchFamily="50" charset="0"/>
            </a:endParaRPr>
          </a:p>
        </p:txBody>
      </p:sp>
    </p:spTree>
    <p:extLst>
      <p:ext uri="{BB962C8B-B14F-4D97-AF65-F5344CB8AC3E}">
        <p14:creationId xmlns:p14="http://schemas.microsoft.com/office/powerpoint/2010/main" val="3891782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xit" presetSubtype="0" fill="hold"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500"/>
                                        <p:tgtEl>
                                          <p:spTgt spid="1028"/>
                                        </p:tgtEl>
                                      </p:cBhvr>
                                    </p:animEffect>
                                  </p:childTnLst>
                                </p:cTn>
                              </p:par>
                              <p:par>
                                <p:cTn id="40" presetID="10" presetClass="exit" presetSubtype="0" fill="hold" nodeType="with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fade">
                                      <p:cBhvr>
                                        <p:cTn id="47" dur="500"/>
                                        <p:tgtEl>
                                          <p:spTgt spid="1030"/>
                                        </p:tgtEl>
                                      </p:cBhvr>
                                    </p:animEffect>
                                  </p:childTnLst>
                                </p:cTn>
                              </p:par>
                              <p:par>
                                <p:cTn id="48" presetID="10" presetClass="exit" presetSubtype="0" fill="hold" nodeType="with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1.04167E-6 -3.7037E-7 L -1.04167E-6 0.20995 " pathEditMode="relative" rAng="0" ptsTypes="AA">
                                      <p:cBhvr>
                                        <p:cTn id="54" dur="1000" fill="hold"/>
                                        <p:tgtEl>
                                          <p:spTgt spid="7"/>
                                        </p:tgtEl>
                                        <p:attrNameLst>
                                          <p:attrName>ppt_x</p:attrName>
                                          <p:attrName>ppt_y</p:attrName>
                                        </p:attrNameLst>
                                      </p:cBhvr>
                                      <p:rCtr x="0" y="10486"/>
                                    </p:animMotion>
                                  </p:childTnLst>
                                </p:cTn>
                              </p:par>
                              <p:par>
                                <p:cTn id="55" presetID="42" presetClass="path" presetSubtype="0" accel="50000" decel="50000" fill="hold" nodeType="withEffect">
                                  <p:stCondLst>
                                    <p:cond delay="0"/>
                                  </p:stCondLst>
                                  <p:childTnLst>
                                    <p:animMotion origin="layout" path="M 1.04167E-6 -3.7037E-7 L 1.04167E-6 0.20995 " pathEditMode="relative" rAng="0" ptsTypes="AA">
                                      <p:cBhvr>
                                        <p:cTn id="56" dur="1000" fill="hold"/>
                                        <p:tgtEl>
                                          <p:spTgt spid="1028"/>
                                        </p:tgtEl>
                                        <p:attrNameLst>
                                          <p:attrName>ppt_x</p:attrName>
                                          <p:attrName>ppt_y</p:attrName>
                                        </p:attrNameLst>
                                      </p:cBhvr>
                                      <p:rCtr x="0" y="10486"/>
                                    </p:animMotion>
                                  </p:childTnLst>
                                </p:cTn>
                              </p:par>
                              <p:par>
                                <p:cTn id="57" presetID="42" presetClass="path" presetSubtype="0" accel="50000" decel="50000" fill="hold" grpId="1" nodeType="withEffect">
                                  <p:stCondLst>
                                    <p:cond delay="0"/>
                                  </p:stCondLst>
                                  <p:childTnLst>
                                    <p:animMotion origin="layout" path="M 1.04167E-6 -7.40741E-7 L 1.04167E-6 0.21435 " pathEditMode="relative" rAng="0" ptsTypes="AA">
                                      <p:cBhvr>
                                        <p:cTn id="58" dur="1000" fill="hold"/>
                                        <p:tgtEl>
                                          <p:spTgt spid="10"/>
                                        </p:tgtEl>
                                        <p:attrNameLst>
                                          <p:attrName>ppt_x</p:attrName>
                                          <p:attrName>ppt_y</p:attrName>
                                        </p:attrNameLst>
                                      </p:cBhvr>
                                      <p:rCtr x="0" y="10718"/>
                                    </p:animMotion>
                                  </p:childTnLst>
                                </p:cTn>
                              </p:par>
                              <p:par>
                                <p:cTn id="59" presetID="42" presetClass="path" presetSubtype="0" accel="50000" decel="50000" fill="hold" nodeType="withEffect">
                                  <p:stCondLst>
                                    <p:cond delay="0"/>
                                  </p:stCondLst>
                                  <p:childTnLst>
                                    <p:animMotion origin="layout" path="M 5E-6 -3.7037E-7 L 5E-6 0.20995 " pathEditMode="relative" rAng="0" ptsTypes="AA">
                                      <p:cBhvr>
                                        <p:cTn id="60" dur="1000" fill="hold"/>
                                        <p:tgtEl>
                                          <p:spTgt spid="1030"/>
                                        </p:tgtEl>
                                        <p:attrNameLst>
                                          <p:attrName>ppt_x</p:attrName>
                                          <p:attrName>ppt_y</p:attrName>
                                        </p:attrNameLst>
                                      </p:cBhvr>
                                      <p:rCtr x="0" y="10486"/>
                                    </p:animMotion>
                                  </p:childTnLst>
                                </p:cTn>
                              </p:par>
                              <p:par>
                                <p:cTn id="61" presetID="42" presetClass="path" presetSubtype="0" accel="50000" decel="50000" fill="hold" grpId="1" nodeType="withEffect">
                                  <p:stCondLst>
                                    <p:cond delay="0"/>
                                  </p:stCondLst>
                                  <p:childTnLst>
                                    <p:animMotion origin="layout" path="M 4.79167E-6 1.48148E-6 L 4.79167E-6 0.21319 " pathEditMode="relative" rAng="0" ptsTypes="AA">
                                      <p:cBhvr>
                                        <p:cTn id="62" dur="1000" fill="hold"/>
                                        <p:tgtEl>
                                          <p:spTgt spid="11"/>
                                        </p:tgtEl>
                                        <p:attrNameLst>
                                          <p:attrName>ppt_x</p:attrName>
                                          <p:attrName>ppt_y</p:attrName>
                                        </p:attrNameLst>
                                      </p:cBhvr>
                                      <p:rCtr x="0" y="10648"/>
                                    </p:animMotion>
                                  </p:childTnLst>
                                </p:cTn>
                              </p:par>
                              <p:par>
                                <p:cTn id="63" presetID="42" presetClass="path" presetSubtype="0" accel="50000" decel="50000" fill="hold" grpId="0" nodeType="withEffect">
                                  <p:stCondLst>
                                    <p:cond delay="0"/>
                                  </p:stCondLst>
                                  <p:childTnLst>
                                    <p:animMotion origin="layout" path="M -6.25E-7 2.96296E-6 L -6.25E-7 0.21527 " pathEditMode="relative" rAng="0" ptsTypes="AA">
                                      <p:cBhvr>
                                        <p:cTn id="64" dur="1000" fill="hold"/>
                                        <p:tgtEl>
                                          <p:spTgt spid="22"/>
                                        </p:tgtEl>
                                        <p:attrNameLst>
                                          <p:attrName>ppt_x</p:attrName>
                                          <p:attrName>ppt_y</p:attrName>
                                        </p:attrNameLst>
                                      </p:cBhvr>
                                      <p:rCtr x="0" y="10764"/>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22" presetClass="entr" presetSubtype="8" fill="hold" nodeType="withEffect">
                                  <p:stCondLst>
                                    <p:cond delay="500"/>
                                  </p:stCondLst>
                                  <p:childTnLst>
                                    <p:set>
                                      <p:cBhvr>
                                        <p:cTn id="71" dur="1" fill="hold">
                                          <p:stCondLst>
                                            <p:cond delay="0"/>
                                          </p:stCondLst>
                                        </p:cTn>
                                        <p:tgtEl>
                                          <p:spTgt spid="12"/>
                                        </p:tgtEl>
                                        <p:attrNameLst>
                                          <p:attrName>style.visibility</p:attrName>
                                        </p:attrNameLst>
                                      </p:cBhvr>
                                      <p:to>
                                        <p:strVal val="visible"/>
                                      </p:to>
                                    </p:set>
                                    <p:animEffect transition="in" filter="wipe(left)">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22" grpId="0"/>
      <p:bldP spid="22"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2" name="Straight Arrow Connector 11"/>
          <p:cNvCxnSpPr/>
          <p:nvPr/>
        </p:nvCxnSpPr>
        <p:spPr>
          <a:xfrm flipV="1">
            <a:off x="622300" y="1600200"/>
            <a:ext cx="0" cy="4600575"/>
          </a:xfrm>
          <a:prstGeom prst="straightConnector1">
            <a:avLst/>
          </a:prstGeom>
          <a:ln w="571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22300" y="6172200"/>
            <a:ext cx="10985500" cy="0"/>
          </a:xfrm>
          <a:prstGeom prst="straightConnector1">
            <a:avLst/>
          </a:prstGeom>
          <a:ln w="571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53249" y="4475200"/>
            <a:ext cx="1204369" cy="830997"/>
          </a:xfrm>
          <a:prstGeom prst="rect">
            <a:avLst/>
          </a:prstGeom>
        </p:spPr>
        <p:txBody>
          <a:bodyPr wrap="none">
            <a:spAutoFit/>
          </a:bodyPr>
          <a:lstStyle/>
          <a:p>
            <a:pPr algn="ctr"/>
            <a:r>
              <a:rPr lang="en-US" sz="2400" b="1" dirty="0" smtClean="0">
                <a:solidFill>
                  <a:srgbClr val="000F12"/>
                </a:solidFill>
                <a:latin typeface="Whitney HTF Condensed" charset="0"/>
              </a:rPr>
              <a:t>Ordinary </a:t>
            </a:r>
          </a:p>
          <a:p>
            <a:pPr algn="ctr"/>
            <a:r>
              <a:rPr lang="en-US" sz="2400" b="1" dirty="0" smtClean="0">
                <a:solidFill>
                  <a:srgbClr val="000F12"/>
                </a:solidFill>
                <a:latin typeface="Whitney HTF Condensed" charset="0"/>
              </a:rPr>
              <a:t>World</a:t>
            </a:r>
            <a:endParaRPr lang="en-US" sz="2400" b="1" dirty="0">
              <a:solidFill>
                <a:srgbClr val="000F12"/>
              </a:solidFill>
            </a:endParaRPr>
          </a:p>
        </p:txBody>
      </p:sp>
      <p:sp>
        <p:nvSpPr>
          <p:cNvPr id="20" name="Rectangle 19"/>
          <p:cNvSpPr/>
          <p:nvPr/>
        </p:nvSpPr>
        <p:spPr>
          <a:xfrm>
            <a:off x="10018155" y="1747562"/>
            <a:ext cx="1291764" cy="830997"/>
          </a:xfrm>
          <a:prstGeom prst="rect">
            <a:avLst/>
          </a:prstGeom>
        </p:spPr>
        <p:txBody>
          <a:bodyPr wrap="none">
            <a:spAutoFit/>
          </a:bodyPr>
          <a:lstStyle/>
          <a:p>
            <a:pPr algn="ctr"/>
            <a:r>
              <a:rPr lang="en-US" sz="2400" b="1" dirty="0" smtClean="0">
                <a:solidFill>
                  <a:srgbClr val="000F12"/>
                </a:solidFill>
                <a:latin typeface="Whitney HTF Condensed" charset="0"/>
              </a:rPr>
              <a:t>Improved </a:t>
            </a:r>
          </a:p>
          <a:p>
            <a:pPr algn="ctr"/>
            <a:r>
              <a:rPr lang="en-US" sz="2400" b="1" dirty="0" smtClean="0">
                <a:solidFill>
                  <a:srgbClr val="000F12"/>
                </a:solidFill>
                <a:latin typeface="Whitney HTF Condensed" charset="0"/>
              </a:rPr>
              <a:t>World</a:t>
            </a:r>
            <a:endParaRPr lang="en-US" sz="2400" b="1" dirty="0">
              <a:solidFill>
                <a:srgbClr val="000F12"/>
              </a:solidFill>
            </a:endParaRPr>
          </a:p>
        </p:txBody>
      </p:sp>
      <p:sp>
        <p:nvSpPr>
          <p:cNvPr id="29" name="Rectangle 28"/>
          <p:cNvSpPr/>
          <p:nvPr/>
        </p:nvSpPr>
        <p:spPr>
          <a:xfrm>
            <a:off x="114091" y="1561905"/>
            <a:ext cx="449955" cy="584775"/>
          </a:xfrm>
          <a:prstGeom prst="rect">
            <a:avLst/>
          </a:prstGeom>
        </p:spPr>
        <p:txBody>
          <a:bodyPr wrap="square">
            <a:spAutoFit/>
          </a:bodyPr>
          <a:lstStyle/>
          <a:p>
            <a:r>
              <a:rPr lang="en-US" sz="3200" b="1" dirty="0" smtClean="0">
                <a:solidFill>
                  <a:prstClr val="white"/>
                </a:solidFill>
                <a:latin typeface="Whitney HTF Condensed" charset="0"/>
              </a:rPr>
              <a:t>X</a:t>
            </a:r>
            <a:endParaRPr lang="en-US" sz="3200" b="1" dirty="0">
              <a:solidFill>
                <a:prstClr val="white"/>
              </a:solidFill>
            </a:endParaRPr>
          </a:p>
        </p:txBody>
      </p:sp>
      <p:sp>
        <p:nvSpPr>
          <p:cNvPr id="31" name="Rectangle 30"/>
          <p:cNvSpPr/>
          <p:nvPr/>
        </p:nvSpPr>
        <p:spPr>
          <a:xfrm>
            <a:off x="10647104" y="6237586"/>
            <a:ext cx="960696" cy="584775"/>
          </a:xfrm>
          <a:prstGeom prst="rect">
            <a:avLst/>
          </a:prstGeom>
        </p:spPr>
        <p:txBody>
          <a:bodyPr wrap="square">
            <a:spAutoFit/>
          </a:bodyPr>
          <a:lstStyle/>
          <a:p>
            <a:r>
              <a:rPr lang="en-US" sz="3200" b="1" dirty="0" smtClean="0">
                <a:solidFill>
                  <a:prstClr val="white"/>
                </a:solidFill>
                <a:latin typeface="Whitney HTF Condensed" charset="0"/>
              </a:rPr>
              <a:t>Time</a:t>
            </a:r>
            <a:endParaRPr lang="en-US" sz="3200" b="1" dirty="0">
              <a:solidFill>
                <a:prstClr val="white"/>
              </a:solidFill>
            </a:endParaRPr>
          </a:p>
        </p:txBody>
      </p:sp>
      <p:sp>
        <p:nvSpPr>
          <p:cNvPr id="25" name="Rectangle 24"/>
          <p:cNvSpPr/>
          <p:nvPr/>
        </p:nvSpPr>
        <p:spPr>
          <a:xfrm>
            <a:off x="9108413" y="2736676"/>
            <a:ext cx="3077382" cy="707886"/>
          </a:xfrm>
          <a:prstGeom prst="rect">
            <a:avLst/>
          </a:prstGeom>
        </p:spPr>
        <p:txBody>
          <a:bodyPr wrap="square">
            <a:spAutoFit/>
          </a:bodyPr>
          <a:lstStyle/>
          <a:p>
            <a:pPr algn="ctr" fontAlgn="ctr"/>
            <a:r>
              <a:rPr lang="en-US" sz="4000" dirty="0" smtClean="0">
                <a:solidFill>
                  <a:prstClr val="white"/>
                </a:solidFill>
                <a:latin typeface="Whitney HTF Condensed" charset="0"/>
              </a:rPr>
              <a:t>The Big Goal</a:t>
            </a:r>
            <a:endParaRPr lang="en-US" sz="2800" dirty="0">
              <a:solidFill>
                <a:prstClr val="white"/>
              </a:solidFill>
              <a:latin typeface="Whitney HTF Condensed" charset="0"/>
            </a:endParaRPr>
          </a:p>
        </p:txBody>
      </p:sp>
      <p:cxnSp>
        <p:nvCxnSpPr>
          <p:cNvPr id="26" name="Straight Arrow Connector 25"/>
          <p:cNvCxnSpPr/>
          <p:nvPr/>
        </p:nvCxnSpPr>
        <p:spPr>
          <a:xfrm flipV="1">
            <a:off x="2046514" y="2070909"/>
            <a:ext cx="7799615" cy="295954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20289843">
            <a:off x="4615526" y="2549331"/>
            <a:ext cx="3305982" cy="707886"/>
          </a:xfrm>
          <a:prstGeom prst="rect">
            <a:avLst/>
          </a:prstGeom>
        </p:spPr>
        <p:txBody>
          <a:bodyPr wrap="square">
            <a:spAutoFit/>
          </a:bodyPr>
          <a:lstStyle/>
          <a:p>
            <a:pPr fontAlgn="ctr"/>
            <a:r>
              <a:rPr lang="en-US" sz="4000" dirty="0" smtClean="0">
                <a:solidFill>
                  <a:prstClr val="white"/>
                </a:solidFill>
                <a:latin typeface="Whitney HTF Condensed" charset="0"/>
              </a:rPr>
              <a:t>The Big Change</a:t>
            </a:r>
            <a:endParaRPr lang="en-US" sz="2800" i="1" dirty="0" smtClean="0">
              <a:solidFill>
                <a:prstClr val="white"/>
              </a:solidFill>
              <a:latin typeface="Whitney HTF Condensed" charset="0"/>
            </a:endParaRPr>
          </a:p>
        </p:txBody>
      </p:sp>
      <p:sp>
        <p:nvSpPr>
          <p:cNvPr id="37" name="TextBox 36"/>
          <p:cNvSpPr txBox="1"/>
          <p:nvPr/>
        </p:nvSpPr>
        <p:spPr>
          <a:xfrm>
            <a:off x="-25865" y="515486"/>
            <a:ext cx="5740865"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The Organization’s Journey</a:t>
            </a:r>
            <a:endParaRPr lang="en-US" sz="3700" dirty="0">
              <a:solidFill>
                <a:srgbClr val="F14136"/>
              </a:solidFill>
              <a:latin typeface="Whitney HTF SemiBold" pitchFamily="50" charset="0"/>
            </a:endParaRPr>
          </a:p>
        </p:txBody>
      </p:sp>
      <p:sp>
        <p:nvSpPr>
          <p:cNvPr id="21" name="Rectangle 20"/>
          <p:cNvSpPr/>
          <p:nvPr/>
        </p:nvSpPr>
        <p:spPr>
          <a:xfrm>
            <a:off x="-89512" y="3765946"/>
            <a:ext cx="3301863" cy="707886"/>
          </a:xfrm>
          <a:prstGeom prst="rect">
            <a:avLst/>
          </a:prstGeom>
        </p:spPr>
        <p:txBody>
          <a:bodyPr wrap="square">
            <a:spAutoFit/>
          </a:bodyPr>
          <a:lstStyle/>
          <a:p>
            <a:pPr algn="ctr" fontAlgn="ctr"/>
            <a:r>
              <a:rPr lang="en-US" sz="4000" dirty="0" smtClean="0">
                <a:solidFill>
                  <a:prstClr val="white"/>
                </a:solidFill>
                <a:latin typeface="Whitney HTF Condensed" charset="0"/>
              </a:rPr>
              <a:t>The Big Problem</a:t>
            </a:r>
            <a:endParaRPr lang="en-US" sz="2800" dirty="0">
              <a:solidFill>
                <a:prstClr val="white"/>
              </a:solidFill>
              <a:latin typeface="Whitney HTF Condensed" charset="0"/>
            </a:endParaRPr>
          </a:p>
        </p:txBody>
      </p:sp>
      <p:sp>
        <p:nvSpPr>
          <p:cNvPr id="24" name="TextBox 23"/>
          <p:cNvSpPr txBox="1"/>
          <p:nvPr/>
        </p:nvSpPr>
        <p:spPr>
          <a:xfrm>
            <a:off x="8054791" y="498583"/>
            <a:ext cx="4137209" cy="689420"/>
          </a:xfrm>
          <a:prstGeom prst="rect">
            <a:avLst/>
          </a:prstGeom>
          <a:solidFill>
            <a:srgbClr val="000F12"/>
          </a:solidFill>
        </p:spPr>
        <p:txBody>
          <a:bodyPr wrap="square" bIns="73152" rtlCol="0">
            <a:spAutoFit/>
          </a:bodyPr>
          <a:lstStyle/>
          <a:p>
            <a:r>
              <a:rPr lang="en-US" sz="3700" dirty="0" smtClean="0">
                <a:solidFill>
                  <a:srgbClr val="FF0000"/>
                </a:solidFill>
                <a:latin typeface="Whitney HTF SemiBold" pitchFamily="50" charset="0"/>
              </a:rPr>
              <a:t> The Learning Map</a:t>
            </a:r>
            <a:endParaRPr lang="en-US" sz="3700" dirty="0">
              <a:solidFill>
                <a:srgbClr val="FF0000"/>
              </a:solidFill>
              <a:latin typeface="Whitney HTF SemiBold" pitchFamily="50" charset="0"/>
            </a:endParaRPr>
          </a:p>
        </p:txBody>
      </p:sp>
    </p:spTree>
    <p:extLst>
      <p:ext uri="{BB962C8B-B14F-4D97-AF65-F5344CB8AC3E}">
        <p14:creationId xmlns:p14="http://schemas.microsoft.com/office/powerpoint/2010/main" val="130362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9" grpId="0"/>
      <p:bldP spid="31" grpId="0"/>
      <p:bldP spid="25" grpId="0"/>
      <p:bldP spid="3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2" descr="http://www.35milimetros.org/wp-content/uploads/2011/10/Luke-Skywalker-y-Yoda.jpg"/>
          <p:cNvPicPr>
            <a:picLocks noChangeAspect="1" noChangeArrowheads="1"/>
          </p:cNvPicPr>
          <p:nvPr/>
        </p:nvPicPr>
        <p:blipFill rotWithShape="1">
          <a:blip r:embed="rId4">
            <a:extLst>
              <a:ext uri="{28A0092B-C50C-407E-A947-70E740481C1C}">
                <a14:useLocalDpi xmlns:a14="http://schemas.microsoft.com/office/drawing/2010/main" val="0"/>
              </a:ext>
            </a:extLst>
          </a:blip>
          <a:srcRect l="10802" r="10006"/>
          <a:stretch/>
        </p:blipFill>
        <p:spPr bwMode="auto">
          <a:xfrm rot="300720">
            <a:off x="6036169" y="561433"/>
            <a:ext cx="5531240" cy="5749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 name="TextBox 14"/>
          <p:cNvSpPr txBox="1"/>
          <p:nvPr/>
        </p:nvSpPr>
        <p:spPr>
          <a:xfrm>
            <a:off x="-1" y="515486"/>
            <a:ext cx="5795571"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Know Who Your Heroes Are</a:t>
            </a:r>
            <a:endParaRPr lang="en-US" sz="3700" dirty="0">
              <a:solidFill>
                <a:prstClr val="white"/>
              </a:solidFill>
              <a:latin typeface="Whitney HTF SemiBold" pitchFamily="50" charset="0"/>
            </a:endParaRPr>
          </a:p>
        </p:txBody>
      </p:sp>
      <p:sp>
        <p:nvSpPr>
          <p:cNvPr id="13" name="Rectangle 12"/>
          <p:cNvSpPr/>
          <p:nvPr/>
        </p:nvSpPr>
        <p:spPr>
          <a:xfrm>
            <a:off x="210435" y="2984748"/>
            <a:ext cx="5454397" cy="1107996"/>
          </a:xfrm>
          <a:prstGeom prst="rect">
            <a:avLst/>
          </a:prstGeom>
        </p:spPr>
        <p:txBody>
          <a:bodyPr wrap="square">
            <a:spAutoFit/>
          </a:bodyPr>
          <a:lstStyle/>
          <a:p>
            <a:r>
              <a:rPr lang="en-US" sz="6000" dirty="0" smtClean="0">
                <a:solidFill>
                  <a:srgbClr val="000000"/>
                </a:solidFill>
                <a:latin typeface="Whitney HTF Condensed" charset="0"/>
              </a:rPr>
              <a:t>You are </a:t>
            </a:r>
            <a:r>
              <a:rPr lang="en-US" sz="6600" dirty="0" smtClean="0">
                <a:solidFill>
                  <a:srgbClr val="000000"/>
                </a:solidFill>
                <a:latin typeface="Tw Cen MT Condensed Extra Bold" panose="020B0803020202020204" pitchFamily="34" charset="0"/>
              </a:rPr>
              <a:t>not</a:t>
            </a:r>
            <a:r>
              <a:rPr lang="en-US" sz="6600" dirty="0" smtClean="0">
                <a:solidFill>
                  <a:srgbClr val="000000"/>
                </a:solidFill>
                <a:latin typeface="Whitney HTF Condensed" charset="0"/>
              </a:rPr>
              <a:t> </a:t>
            </a:r>
            <a:r>
              <a:rPr lang="en-US" sz="6000" dirty="0" smtClean="0">
                <a:solidFill>
                  <a:srgbClr val="000000"/>
                </a:solidFill>
                <a:latin typeface="Whitney HTF Condensed" charset="0"/>
              </a:rPr>
              <a:t>the hero</a:t>
            </a:r>
            <a:endParaRPr lang="en-US" sz="6000" dirty="0">
              <a:solidFill>
                <a:srgbClr val="000F12"/>
              </a:solidFill>
              <a:latin typeface="Whitney HTF Condensed" charset="0"/>
            </a:endParaRPr>
          </a:p>
        </p:txBody>
      </p:sp>
      <p:cxnSp>
        <p:nvCxnSpPr>
          <p:cNvPr id="12" name="Straight Arrow Connector 11"/>
          <p:cNvCxnSpPr>
            <a:stCxn id="20" idx="2"/>
          </p:cNvCxnSpPr>
          <p:nvPr/>
        </p:nvCxnSpPr>
        <p:spPr>
          <a:xfrm>
            <a:off x="4141464" y="2276862"/>
            <a:ext cx="3046736" cy="87273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313424" y="1568976"/>
            <a:ext cx="3656080" cy="707886"/>
          </a:xfrm>
          <a:prstGeom prst="rect">
            <a:avLst/>
          </a:prstGeom>
        </p:spPr>
        <p:txBody>
          <a:bodyPr wrap="square">
            <a:spAutoFit/>
          </a:bodyPr>
          <a:lstStyle/>
          <a:p>
            <a:r>
              <a:rPr lang="en-US" sz="4000" dirty="0" smtClean="0">
                <a:solidFill>
                  <a:srgbClr val="EE4036">
                    <a:lumMod val="50000"/>
                  </a:srgbClr>
                </a:solidFill>
                <a:latin typeface="Whitney HTF SemiBold Condensed" pitchFamily="50" charset="0"/>
              </a:rPr>
              <a:t>Hint: </a:t>
            </a:r>
            <a:r>
              <a:rPr lang="en-US" sz="4000" dirty="0" smtClean="0">
                <a:solidFill>
                  <a:prstClr val="white"/>
                </a:solidFill>
                <a:latin typeface="Whitney HTF Condensed" charset="0"/>
              </a:rPr>
              <a:t>Your Audience</a:t>
            </a:r>
            <a:endParaRPr lang="en-US" sz="4000" dirty="0">
              <a:solidFill>
                <a:prstClr val="white"/>
              </a:solidFill>
              <a:latin typeface="Whitney HTF Condensed" charset="0"/>
            </a:endParaRPr>
          </a:p>
        </p:txBody>
      </p:sp>
      <p:sp>
        <p:nvSpPr>
          <p:cNvPr id="7" name="TextBox 6"/>
          <p:cNvSpPr txBox="1"/>
          <p:nvPr/>
        </p:nvSpPr>
        <p:spPr>
          <a:xfrm>
            <a:off x="8054791" y="498583"/>
            <a:ext cx="4137209" cy="689420"/>
          </a:xfrm>
          <a:prstGeom prst="rect">
            <a:avLst/>
          </a:prstGeom>
          <a:solidFill>
            <a:srgbClr val="000F12"/>
          </a:solidFill>
        </p:spPr>
        <p:txBody>
          <a:bodyPr wrap="square" bIns="73152" rtlCol="0">
            <a:spAutoFit/>
          </a:bodyPr>
          <a:lstStyle/>
          <a:p>
            <a:r>
              <a:rPr lang="en-US" sz="3700" dirty="0" smtClean="0">
                <a:solidFill>
                  <a:srgbClr val="FF0000"/>
                </a:solidFill>
                <a:latin typeface="Whitney HTF SemiBold" pitchFamily="50" charset="0"/>
              </a:rPr>
              <a:t> The Learning Map</a:t>
            </a:r>
            <a:endParaRPr lang="en-US" sz="3700" dirty="0">
              <a:solidFill>
                <a:srgbClr val="FF0000"/>
              </a:solidFill>
              <a:latin typeface="Whitney HTF SemiBold" pitchFamily="50" charset="0"/>
            </a:endParaRPr>
          </a:p>
        </p:txBody>
      </p:sp>
    </p:spTree>
    <p:extLst>
      <p:ext uri="{BB962C8B-B14F-4D97-AF65-F5344CB8AC3E}">
        <p14:creationId xmlns:p14="http://schemas.microsoft.com/office/powerpoint/2010/main" val="3835738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35" presetClass="emph" presetSubtype="0" repeatCount="3000" fill="hold" grpId="0" nodeType="withEffect">
                                  <p:stCondLst>
                                    <p:cond delay="0"/>
                                  </p:stCondLst>
                                  <p:childTnLst>
                                    <p:anim calcmode="discrete" valueType="str">
                                      <p:cBhvr>
                                        <p:cTn id="17" dur="1000" fill="hold"/>
                                        <p:tgtEl>
                                          <p:spTgt spid="20"/>
                                        </p:tgtEl>
                                        <p:attrNameLst>
                                          <p:attrName>style.visibility</p:attrName>
                                        </p:attrNameLst>
                                      </p:cBhvr>
                                      <p:tavLst>
                                        <p:tav tm="0">
                                          <p:val>
                                            <p:strVal val="hidden"/>
                                          </p:val>
                                        </p:tav>
                                        <p:tav tm="50000">
                                          <p:val>
                                            <p:strVal val="visible"/>
                                          </p:val>
                                        </p:tav>
                                      </p:tavLst>
                                    </p:anim>
                                  </p:childTnLst>
                                </p:cTn>
                              </p:par>
                              <p:par>
                                <p:cTn id="18" presetID="35" presetClass="emph" presetSubtype="0" repeatCount="3000" fill="hold" nodeType="withEffect">
                                  <p:stCondLst>
                                    <p:cond delay="0"/>
                                  </p:stCondLst>
                                  <p:childTnLst>
                                    <p:anim calcmode="discrete" valueType="str">
                                      <p:cBhvr>
                                        <p:cTn id="19"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2" descr="http://www.35milimetros.org/wp-content/uploads/2011/10/Luke-Skywalker-y-Yoda.jpg"/>
          <p:cNvPicPr>
            <a:picLocks noChangeAspect="1" noChangeArrowheads="1"/>
          </p:cNvPicPr>
          <p:nvPr/>
        </p:nvPicPr>
        <p:blipFill rotWithShape="1">
          <a:blip r:embed="rId4">
            <a:extLst>
              <a:ext uri="{28A0092B-C50C-407E-A947-70E740481C1C}">
                <a14:useLocalDpi xmlns:a14="http://schemas.microsoft.com/office/drawing/2010/main" val="0"/>
              </a:ext>
            </a:extLst>
          </a:blip>
          <a:srcRect l="10802" r="10006"/>
          <a:stretch/>
        </p:blipFill>
        <p:spPr bwMode="auto">
          <a:xfrm rot="300720">
            <a:off x="6009190" y="1177882"/>
            <a:ext cx="5531240" cy="5132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 name="TextBox 14"/>
          <p:cNvSpPr txBox="1"/>
          <p:nvPr/>
        </p:nvSpPr>
        <p:spPr>
          <a:xfrm>
            <a:off x="0" y="515486"/>
            <a:ext cx="2104572"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The Sage</a:t>
            </a:r>
            <a:endParaRPr lang="en-US" sz="3700" dirty="0">
              <a:solidFill>
                <a:prstClr val="white"/>
              </a:solidFill>
              <a:latin typeface="Whitney HTF SemiBold" pitchFamily="50" charset="0"/>
            </a:endParaRPr>
          </a:p>
        </p:txBody>
      </p:sp>
      <p:sp>
        <p:nvSpPr>
          <p:cNvPr id="2" name="Rectangle 1"/>
          <p:cNvSpPr/>
          <p:nvPr/>
        </p:nvSpPr>
        <p:spPr>
          <a:xfrm>
            <a:off x="401572" y="1732552"/>
            <a:ext cx="5389628" cy="3939540"/>
          </a:xfrm>
          <a:prstGeom prst="rect">
            <a:avLst/>
          </a:prstGeom>
        </p:spPr>
        <p:txBody>
          <a:bodyPr wrap="square">
            <a:spAutoFit/>
          </a:bodyPr>
          <a:lstStyle/>
          <a:p>
            <a:r>
              <a:rPr lang="en-US" sz="4000" dirty="0" smtClean="0">
                <a:solidFill>
                  <a:srgbClr val="000F12"/>
                </a:solidFill>
                <a:latin typeface="Whitney HTF Condensed" charset="0"/>
              </a:rPr>
              <a:t>“</a:t>
            </a:r>
            <a:r>
              <a:rPr lang="en-US" sz="4000" b="1" dirty="0" smtClean="0">
                <a:solidFill>
                  <a:srgbClr val="000F12"/>
                </a:solidFill>
                <a:latin typeface="Whitney HTF Condensed" charset="0"/>
              </a:rPr>
              <a:t>We</a:t>
            </a:r>
            <a:r>
              <a:rPr lang="en-US" sz="4000" dirty="0" smtClean="0">
                <a:solidFill>
                  <a:srgbClr val="000F12"/>
                </a:solidFill>
                <a:latin typeface="Whitney HTF Condensed" charset="0"/>
              </a:rPr>
              <a:t> should [help</a:t>
            </a:r>
            <a:r>
              <a:rPr lang="en-US" sz="4000" dirty="0">
                <a:solidFill>
                  <a:srgbClr val="000F12"/>
                </a:solidFill>
                <a:latin typeface="Whitney HTF Condensed" charset="0"/>
              </a:rPr>
              <a:t>] people </a:t>
            </a:r>
            <a:r>
              <a:rPr lang="en-US" sz="4000" dirty="0" smtClean="0">
                <a:solidFill>
                  <a:srgbClr val="000F12"/>
                </a:solidFill>
                <a:latin typeface="Whitney HTF Condensed" charset="0"/>
              </a:rPr>
              <a:t>see </a:t>
            </a:r>
            <a:r>
              <a:rPr lang="en-US" sz="4000" dirty="0">
                <a:solidFill>
                  <a:srgbClr val="000F12"/>
                </a:solidFill>
                <a:latin typeface="Whitney HTF Condensed" charset="0"/>
              </a:rPr>
              <a:t>themselves as the hero of the </a:t>
            </a:r>
            <a:r>
              <a:rPr lang="en-US" sz="4000" dirty="0" smtClean="0">
                <a:solidFill>
                  <a:srgbClr val="000F12"/>
                </a:solidFill>
                <a:latin typeface="Whitney HTF Condensed" charset="0"/>
              </a:rPr>
              <a:t>story … whether beating bad </a:t>
            </a:r>
            <a:r>
              <a:rPr lang="en-US" sz="4000" dirty="0">
                <a:solidFill>
                  <a:srgbClr val="000F12"/>
                </a:solidFill>
                <a:latin typeface="Whitney HTF Condensed" charset="0"/>
              </a:rPr>
              <a:t>guys or achieving some great business objective</a:t>
            </a:r>
            <a:r>
              <a:rPr lang="en-US" sz="4000" dirty="0" smtClean="0">
                <a:solidFill>
                  <a:srgbClr val="000F12"/>
                </a:solidFill>
                <a:latin typeface="Whitney HTF Condensed" charset="0"/>
              </a:rPr>
              <a:t>.” </a:t>
            </a:r>
          </a:p>
          <a:p>
            <a:endParaRPr lang="en-US" dirty="0" smtClean="0">
              <a:solidFill>
                <a:srgbClr val="000F12"/>
              </a:solidFill>
              <a:latin typeface="Whitney HTF Condensed" charset="0"/>
            </a:endParaRPr>
          </a:p>
          <a:p>
            <a:r>
              <a:rPr lang="en-US" sz="3200" dirty="0" smtClean="0">
                <a:solidFill>
                  <a:srgbClr val="EE4036">
                    <a:lumMod val="50000"/>
                  </a:srgbClr>
                </a:solidFill>
                <a:latin typeface="Whitney HTF SemiBold SC" pitchFamily="50" charset="0"/>
              </a:rPr>
              <a:t>- Chad Hodge, Screenwriter</a:t>
            </a:r>
            <a:endParaRPr lang="en-US" sz="3200" dirty="0">
              <a:solidFill>
                <a:srgbClr val="EE4036">
                  <a:lumMod val="50000"/>
                </a:srgbClr>
              </a:solidFill>
              <a:latin typeface="Whitney HTF SemiBold SC" pitchFamily="50" charset="0"/>
            </a:endParaRPr>
          </a:p>
        </p:txBody>
      </p:sp>
      <p:cxnSp>
        <p:nvCxnSpPr>
          <p:cNvPr id="16" name="Straight Arrow Connector 15"/>
          <p:cNvCxnSpPr>
            <a:stCxn id="17" idx="2"/>
          </p:cNvCxnSpPr>
          <p:nvPr/>
        </p:nvCxnSpPr>
        <p:spPr>
          <a:xfrm flipH="1">
            <a:off x="9980540" y="2440438"/>
            <a:ext cx="1138637" cy="31909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0232422" y="1732552"/>
            <a:ext cx="1773509" cy="707886"/>
          </a:xfrm>
          <a:prstGeom prst="rect">
            <a:avLst/>
          </a:prstGeom>
          <a:solidFill>
            <a:srgbClr val="FFFFFF">
              <a:alpha val="50196"/>
            </a:srgbClr>
          </a:solidFill>
        </p:spPr>
        <p:txBody>
          <a:bodyPr wrap="square">
            <a:spAutoFit/>
          </a:bodyPr>
          <a:lstStyle/>
          <a:p>
            <a:r>
              <a:rPr lang="en-US" sz="4000" dirty="0" smtClean="0">
                <a:solidFill>
                  <a:srgbClr val="EE4036">
                    <a:lumMod val="50000"/>
                  </a:srgbClr>
                </a:solidFill>
                <a:latin typeface="Whitney HTF SemiBold Condensed" pitchFamily="50" charset="0"/>
              </a:rPr>
              <a:t>Hint: </a:t>
            </a:r>
            <a:r>
              <a:rPr lang="en-US" sz="4000" dirty="0" smtClean="0">
                <a:solidFill>
                  <a:sysClr val="windowText" lastClr="000000"/>
                </a:solidFill>
                <a:latin typeface="Whitney HTF Condensed" charset="0"/>
              </a:rPr>
              <a:t>You</a:t>
            </a:r>
            <a:endParaRPr lang="en-US" sz="4000" dirty="0">
              <a:solidFill>
                <a:sysClr val="windowText" lastClr="000000"/>
              </a:solidFill>
              <a:latin typeface="Whitney HTF Condensed" charset="0"/>
            </a:endParaRPr>
          </a:p>
        </p:txBody>
      </p:sp>
      <p:sp>
        <p:nvSpPr>
          <p:cNvPr id="8" name="TextBox 7"/>
          <p:cNvSpPr txBox="1"/>
          <p:nvPr/>
        </p:nvSpPr>
        <p:spPr>
          <a:xfrm>
            <a:off x="8054791" y="498583"/>
            <a:ext cx="4137209" cy="689420"/>
          </a:xfrm>
          <a:prstGeom prst="rect">
            <a:avLst/>
          </a:prstGeom>
          <a:solidFill>
            <a:srgbClr val="000F12"/>
          </a:solidFill>
        </p:spPr>
        <p:txBody>
          <a:bodyPr wrap="square" bIns="73152" rtlCol="0">
            <a:spAutoFit/>
          </a:bodyPr>
          <a:lstStyle/>
          <a:p>
            <a:r>
              <a:rPr lang="en-US" sz="3700" dirty="0" smtClean="0">
                <a:solidFill>
                  <a:srgbClr val="FF0000"/>
                </a:solidFill>
                <a:latin typeface="Whitney HTF SemiBold" pitchFamily="50" charset="0"/>
              </a:rPr>
              <a:t> The Learning Map</a:t>
            </a:r>
            <a:endParaRPr lang="en-US" sz="3700" dirty="0">
              <a:solidFill>
                <a:srgbClr val="FF0000"/>
              </a:solidFill>
              <a:latin typeface="Whitney HTF SemiBold" pitchFamily="50" charset="0"/>
            </a:endParaRPr>
          </a:p>
        </p:txBody>
      </p:sp>
    </p:spTree>
    <p:extLst>
      <p:ext uri="{BB962C8B-B14F-4D97-AF65-F5344CB8AC3E}">
        <p14:creationId xmlns:p14="http://schemas.microsoft.com/office/powerpoint/2010/main" val="3401417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35" presetClass="emph" presetSubtype="0" repeatCount="3000" fill="hold" grpId="0" nodeType="withEffect">
                                  <p:stCondLst>
                                    <p:cond delay="0"/>
                                  </p:stCondLst>
                                  <p:childTnLst>
                                    <p:anim calcmode="discrete" valueType="str">
                                      <p:cBhvr>
                                        <p:cTn id="17" dur="1000" fill="hold"/>
                                        <p:tgtEl>
                                          <p:spTgt spid="17"/>
                                        </p:tgtEl>
                                        <p:attrNameLst>
                                          <p:attrName>style.visibility</p:attrName>
                                        </p:attrNameLst>
                                      </p:cBhvr>
                                      <p:tavLst>
                                        <p:tav tm="0">
                                          <p:val>
                                            <p:strVal val="hidden"/>
                                          </p:val>
                                        </p:tav>
                                        <p:tav tm="50000">
                                          <p:val>
                                            <p:strVal val="visible"/>
                                          </p:val>
                                        </p:tav>
                                      </p:tavLst>
                                    </p:anim>
                                  </p:childTnLst>
                                </p:cTn>
                              </p:par>
                              <p:par>
                                <p:cTn id="18" presetID="35" presetClass="emph" presetSubtype="0" repeatCount="3000" fill="hold" nodeType="withEffect">
                                  <p:stCondLst>
                                    <p:cond delay="0"/>
                                  </p:stCondLst>
                                  <p:childTnLst>
                                    <p:anim calcmode="discrete" valueType="str">
                                      <p:cBhvr>
                                        <p:cTn id="19"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901" y="4795520"/>
            <a:ext cx="11792238" cy="1872355"/>
          </a:xfrm>
          <a:prstGeom prst="rect">
            <a:avLst/>
          </a:prstGeom>
          <a:noFill/>
          <a:ln>
            <a:noFill/>
          </a:ln>
        </p:spPr>
      </p:pic>
      <p:sp>
        <p:nvSpPr>
          <p:cNvPr id="25" name="Isosceles Triangle 24"/>
          <p:cNvSpPr/>
          <p:nvPr/>
        </p:nvSpPr>
        <p:spPr>
          <a:xfrm rot="10800000">
            <a:off x="1555283" y="4460958"/>
            <a:ext cx="9159730" cy="1307666"/>
          </a:xfrm>
          <a:prstGeom prst="triangle">
            <a:avLst>
              <a:gd name="adj" fmla="val 71833"/>
            </a:avLst>
          </a:prstGeom>
          <a:solidFill>
            <a:srgbClr val="08131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1" y="533774"/>
            <a:ext cx="5110842"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What Does It Look Like?</a:t>
            </a:r>
            <a:endParaRPr lang="en-US" sz="3700" dirty="0">
              <a:solidFill>
                <a:prstClr val="white"/>
              </a:solidFill>
              <a:latin typeface="Whitney HTF Book Condensed" charset="0"/>
            </a:endParaRPr>
          </a:p>
        </p:txBody>
      </p:sp>
      <p:cxnSp>
        <p:nvCxnSpPr>
          <p:cNvPr id="17" name="Straight Arrow Connector 16"/>
          <p:cNvCxnSpPr/>
          <p:nvPr/>
        </p:nvCxnSpPr>
        <p:spPr>
          <a:xfrm flipV="1">
            <a:off x="622300" y="2247901"/>
            <a:ext cx="0" cy="2075687"/>
          </a:xfrm>
          <a:prstGeom prst="straightConnector1">
            <a:avLst/>
          </a:prstGeom>
          <a:ln w="571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22300" y="4295394"/>
            <a:ext cx="10985500" cy="0"/>
          </a:xfrm>
          <a:prstGeom prst="straightConnector1">
            <a:avLst/>
          </a:prstGeom>
          <a:ln w="571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41127" y="2854443"/>
            <a:ext cx="947439" cy="646331"/>
          </a:xfrm>
          <a:prstGeom prst="rect">
            <a:avLst/>
          </a:prstGeom>
        </p:spPr>
        <p:txBody>
          <a:bodyPr wrap="none">
            <a:spAutoFit/>
          </a:bodyPr>
          <a:lstStyle/>
          <a:p>
            <a:pPr algn="ctr"/>
            <a:r>
              <a:rPr lang="en-US" b="1" dirty="0" smtClean="0">
                <a:solidFill>
                  <a:prstClr val="black"/>
                </a:solidFill>
                <a:latin typeface="Whitney HTF Condensed" charset="0"/>
              </a:rPr>
              <a:t>Ordinary </a:t>
            </a:r>
          </a:p>
          <a:p>
            <a:pPr algn="ctr"/>
            <a:r>
              <a:rPr lang="en-US" b="1" dirty="0" smtClean="0">
                <a:solidFill>
                  <a:prstClr val="black"/>
                </a:solidFill>
                <a:latin typeface="Whitney HTF Condensed" charset="0"/>
              </a:rPr>
              <a:t>World</a:t>
            </a:r>
            <a:endParaRPr lang="en-US" b="1" dirty="0">
              <a:solidFill>
                <a:prstClr val="black"/>
              </a:solidFill>
            </a:endParaRPr>
          </a:p>
        </p:txBody>
      </p:sp>
      <p:sp>
        <p:nvSpPr>
          <p:cNvPr id="20" name="Rectangle 19"/>
          <p:cNvSpPr/>
          <p:nvPr/>
        </p:nvSpPr>
        <p:spPr>
          <a:xfrm>
            <a:off x="9671398" y="1318077"/>
            <a:ext cx="1015406" cy="646331"/>
          </a:xfrm>
          <a:prstGeom prst="rect">
            <a:avLst/>
          </a:prstGeom>
        </p:spPr>
        <p:txBody>
          <a:bodyPr wrap="none">
            <a:spAutoFit/>
          </a:bodyPr>
          <a:lstStyle/>
          <a:p>
            <a:pPr algn="ctr"/>
            <a:r>
              <a:rPr lang="en-US" b="1" dirty="0" smtClean="0">
                <a:solidFill>
                  <a:prstClr val="black"/>
                </a:solidFill>
                <a:latin typeface="Whitney HTF Condensed" charset="0"/>
              </a:rPr>
              <a:t>Improved </a:t>
            </a:r>
          </a:p>
          <a:p>
            <a:pPr algn="ctr"/>
            <a:r>
              <a:rPr lang="en-US" b="1" dirty="0" smtClean="0">
                <a:solidFill>
                  <a:prstClr val="black"/>
                </a:solidFill>
                <a:latin typeface="Whitney HTF Condensed" charset="0"/>
              </a:rPr>
              <a:t>World</a:t>
            </a:r>
            <a:endParaRPr lang="en-US" b="1" dirty="0">
              <a:solidFill>
                <a:prstClr val="black"/>
              </a:solidFill>
            </a:endParaRPr>
          </a:p>
        </p:txBody>
      </p:sp>
      <p:sp>
        <p:nvSpPr>
          <p:cNvPr id="21" name="Freeform 20"/>
          <p:cNvSpPr/>
          <p:nvPr/>
        </p:nvSpPr>
        <p:spPr>
          <a:xfrm>
            <a:off x="1076324" y="2195859"/>
            <a:ext cx="10404476" cy="1571626"/>
          </a:xfrm>
          <a:custGeom>
            <a:avLst/>
            <a:gdLst>
              <a:gd name="connsiteX0" fmla="*/ 0 w 5505450"/>
              <a:gd name="connsiteY0" fmla="*/ 914412 h 919032"/>
              <a:gd name="connsiteX1" fmla="*/ 933450 w 5505450"/>
              <a:gd name="connsiteY1" fmla="*/ 781062 h 919032"/>
              <a:gd name="connsiteX2" fmla="*/ 2800350 w 5505450"/>
              <a:gd name="connsiteY2" fmla="*/ 12 h 919032"/>
              <a:gd name="connsiteX3" fmla="*/ 4610100 w 5505450"/>
              <a:gd name="connsiteY3" fmla="*/ 762012 h 919032"/>
              <a:gd name="connsiteX4" fmla="*/ 5505450 w 5505450"/>
              <a:gd name="connsiteY4" fmla="*/ 914412 h 919032"/>
              <a:gd name="connsiteX0" fmla="*/ 0 w 5505450"/>
              <a:gd name="connsiteY0" fmla="*/ 822882 h 825866"/>
              <a:gd name="connsiteX1" fmla="*/ 933450 w 5505450"/>
              <a:gd name="connsiteY1" fmla="*/ 689532 h 825866"/>
              <a:gd name="connsiteX2" fmla="*/ 2514600 w 5505450"/>
              <a:gd name="connsiteY2" fmla="*/ 15 h 825866"/>
              <a:gd name="connsiteX3" fmla="*/ 4610100 w 5505450"/>
              <a:gd name="connsiteY3" fmla="*/ 670482 h 825866"/>
              <a:gd name="connsiteX4" fmla="*/ 5505450 w 5505450"/>
              <a:gd name="connsiteY4" fmla="*/ 822882 h 825866"/>
              <a:gd name="connsiteX0" fmla="*/ 0 w 5505450"/>
              <a:gd name="connsiteY0" fmla="*/ 916705 h 919689"/>
              <a:gd name="connsiteX1" fmla="*/ 933450 w 5505450"/>
              <a:gd name="connsiteY1" fmla="*/ 783355 h 919689"/>
              <a:gd name="connsiteX2" fmla="*/ 2514600 w 5505450"/>
              <a:gd name="connsiteY2" fmla="*/ 93838 h 919689"/>
              <a:gd name="connsiteX3" fmla="*/ 2486025 w 5505450"/>
              <a:gd name="connsiteY3" fmla="*/ 78571 h 919689"/>
              <a:gd name="connsiteX4" fmla="*/ 4610100 w 5505450"/>
              <a:gd name="connsiteY4" fmla="*/ 764305 h 919689"/>
              <a:gd name="connsiteX5" fmla="*/ 5505450 w 5505450"/>
              <a:gd name="connsiteY5" fmla="*/ 916705 h 919689"/>
              <a:gd name="connsiteX0" fmla="*/ 0 w 5505450"/>
              <a:gd name="connsiteY0" fmla="*/ 907877 h 910861"/>
              <a:gd name="connsiteX1" fmla="*/ 933450 w 5505450"/>
              <a:gd name="connsiteY1" fmla="*/ 774527 h 910861"/>
              <a:gd name="connsiteX2" fmla="*/ 2514600 w 5505450"/>
              <a:gd name="connsiteY2" fmla="*/ 85010 h 910861"/>
              <a:gd name="connsiteX3" fmla="*/ 3400425 w 5505450"/>
              <a:gd name="connsiteY3" fmla="*/ 84999 h 910861"/>
              <a:gd name="connsiteX4" fmla="*/ 4610100 w 5505450"/>
              <a:gd name="connsiteY4" fmla="*/ 755477 h 910861"/>
              <a:gd name="connsiteX5" fmla="*/ 5505450 w 5505450"/>
              <a:gd name="connsiteY5" fmla="*/ 907877 h 910861"/>
              <a:gd name="connsiteX0" fmla="*/ 0 w 5505450"/>
              <a:gd name="connsiteY0" fmla="*/ 926155 h 929139"/>
              <a:gd name="connsiteX1" fmla="*/ 933450 w 5505450"/>
              <a:gd name="connsiteY1" fmla="*/ 792805 h 929139"/>
              <a:gd name="connsiteX2" fmla="*/ 2514600 w 5505450"/>
              <a:gd name="connsiteY2" fmla="*/ 103288 h 929139"/>
              <a:gd name="connsiteX3" fmla="*/ 3571875 w 5505450"/>
              <a:gd name="connsiteY3" fmla="*/ 72766 h 929139"/>
              <a:gd name="connsiteX4" fmla="*/ 4610100 w 5505450"/>
              <a:gd name="connsiteY4" fmla="*/ 773755 h 929139"/>
              <a:gd name="connsiteX5" fmla="*/ 5505450 w 5505450"/>
              <a:gd name="connsiteY5" fmla="*/ 926155 h 929139"/>
              <a:gd name="connsiteX0" fmla="*/ 0 w 5505450"/>
              <a:gd name="connsiteY0" fmla="*/ 932863 h 936067"/>
              <a:gd name="connsiteX1" fmla="*/ 933450 w 5505450"/>
              <a:gd name="connsiteY1" fmla="*/ 799513 h 936067"/>
              <a:gd name="connsiteX2" fmla="*/ 2362200 w 5505450"/>
              <a:gd name="connsiteY2" fmla="*/ 94740 h 936067"/>
              <a:gd name="connsiteX3" fmla="*/ 3571875 w 5505450"/>
              <a:gd name="connsiteY3" fmla="*/ 79474 h 936067"/>
              <a:gd name="connsiteX4" fmla="*/ 4610100 w 5505450"/>
              <a:gd name="connsiteY4" fmla="*/ 780463 h 936067"/>
              <a:gd name="connsiteX5" fmla="*/ 5505450 w 5505450"/>
              <a:gd name="connsiteY5" fmla="*/ 932863 h 936067"/>
              <a:gd name="connsiteX0" fmla="*/ 0 w 5505450"/>
              <a:gd name="connsiteY0" fmla="*/ 932863 h 936067"/>
              <a:gd name="connsiteX1" fmla="*/ 933450 w 5505450"/>
              <a:gd name="connsiteY1" fmla="*/ 799513 h 936067"/>
              <a:gd name="connsiteX2" fmla="*/ 2362200 w 5505450"/>
              <a:gd name="connsiteY2" fmla="*/ 94740 h 936067"/>
              <a:gd name="connsiteX3" fmla="*/ 3648075 w 5505450"/>
              <a:gd name="connsiteY3" fmla="*/ 79474 h 936067"/>
              <a:gd name="connsiteX4" fmla="*/ 4610100 w 5505450"/>
              <a:gd name="connsiteY4" fmla="*/ 780463 h 936067"/>
              <a:gd name="connsiteX5" fmla="*/ 5505450 w 5505450"/>
              <a:gd name="connsiteY5" fmla="*/ 932863 h 936067"/>
              <a:gd name="connsiteX0" fmla="*/ 0 w 5505450"/>
              <a:gd name="connsiteY0" fmla="*/ 915775 h 918979"/>
              <a:gd name="connsiteX1" fmla="*/ 933450 w 5505450"/>
              <a:gd name="connsiteY1" fmla="*/ 782425 h 918979"/>
              <a:gd name="connsiteX2" fmla="*/ 2362200 w 5505450"/>
              <a:gd name="connsiteY2" fmla="*/ 77652 h 918979"/>
              <a:gd name="connsiteX3" fmla="*/ 3648075 w 5505450"/>
              <a:gd name="connsiteY3" fmla="*/ 62386 h 918979"/>
              <a:gd name="connsiteX4" fmla="*/ 4610100 w 5505450"/>
              <a:gd name="connsiteY4" fmla="*/ 763375 h 918979"/>
              <a:gd name="connsiteX5" fmla="*/ 5505450 w 5505450"/>
              <a:gd name="connsiteY5" fmla="*/ 915775 h 918979"/>
              <a:gd name="connsiteX0" fmla="*/ 0 w 5505450"/>
              <a:gd name="connsiteY0" fmla="*/ 915775 h 918979"/>
              <a:gd name="connsiteX1" fmla="*/ 933450 w 5505450"/>
              <a:gd name="connsiteY1" fmla="*/ 782425 h 918979"/>
              <a:gd name="connsiteX2" fmla="*/ 2362200 w 5505450"/>
              <a:gd name="connsiteY2" fmla="*/ 77652 h 918979"/>
              <a:gd name="connsiteX3" fmla="*/ 3648075 w 5505450"/>
              <a:gd name="connsiteY3" fmla="*/ 62386 h 918979"/>
              <a:gd name="connsiteX4" fmla="*/ 4610100 w 5505450"/>
              <a:gd name="connsiteY4" fmla="*/ 763375 h 918979"/>
              <a:gd name="connsiteX5" fmla="*/ 5505450 w 5505450"/>
              <a:gd name="connsiteY5" fmla="*/ 915775 h 918979"/>
              <a:gd name="connsiteX0" fmla="*/ 0 w 5505450"/>
              <a:gd name="connsiteY0" fmla="*/ 901405 h 904609"/>
              <a:gd name="connsiteX1" fmla="*/ 933450 w 5505450"/>
              <a:gd name="connsiteY1" fmla="*/ 768055 h 904609"/>
              <a:gd name="connsiteX2" fmla="*/ 2362200 w 5505450"/>
              <a:gd name="connsiteY2" fmla="*/ 63282 h 904609"/>
              <a:gd name="connsiteX3" fmla="*/ 3743325 w 5505450"/>
              <a:gd name="connsiteY3" fmla="*/ 78527 h 904609"/>
              <a:gd name="connsiteX4" fmla="*/ 4610100 w 5505450"/>
              <a:gd name="connsiteY4" fmla="*/ 749005 h 904609"/>
              <a:gd name="connsiteX5" fmla="*/ 5505450 w 5505450"/>
              <a:gd name="connsiteY5" fmla="*/ 901405 h 904609"/>
              <a:gd name="connsiteX0" fmla="*/ 0 w 5505450"/>
              <a:gd name="connsiteY0" fmla="*/ 901405 h 904609"/>
              <a:gd name="connsiteX1" fmla="*/ 933450 w 5505450"/>
              <a:gd name="connsiteY1" fmla="*/ 768055 h 904609"/>
              <a:gd name="connsiteX2" fmla="*/ 2362200 w 5505450"/>
              <a:gd name="connsiteY2" fmla="*/ 63282 h 904609"/>
              <a:gd name="connsiteX3" fmla="*/ 3743325 w 5505450"/>
              <a:gd name="connsiteY3" fmla="*/ 78527 h 904609"/>
              <a:gd name="connsiteX4" fmla="*/ 4648200 w 5505450"/>
              <a:gd name="connsiteY4" fmla="*/ 443894 h 904609"/>
              <a:gd name="connsiteX5" fmla="*/ 5505450 w 5505450"/>
              <a:gd name="connsiteY5" fmla="*/ 901405 h 904609"/>
              <a:gd name="connsiteX0" fmla="*/ 0 w 5467350"/>
              <a:gd name="connsiteY0" fmla="*/ 901405 h 904609"/>
              <a:gd name="connsiteX1" fmla="*/ 933450 w 5467350"/>
              <a:gd name="connsiteY1" fmla="*/ 768055 h 904609"/>
              <a:gd name="connsiteX2" fmla="*/ 2362200 w 5467350"/>
              <a:gd name="connsiteY2" fmla="*/ 63282 h 904609"/>
              <a:gd name="connsiteX3" fmla="*/ 3743325 w 5467350"/>
              <a:gd name="connsiteY3" fmla="*/ 78527 h 904609"/>
              <a:gd name="connsiteX4" fmla="*/ 4648200 w 5467350"/>
              <a:gd name="connsiteY4" fmla="*/ 443894 h 904609"/>
              <a:gd name="connsiteX5" fmla="*/ 5467350 w 5467350"/>
              <a:gd name="connsiteY5" fmla="*/ 642061 h 904609"/>
              <a:gd name="connsiteX0" fmla="*/ 0 w 5467350"/>
              <a:gd name="connsiteY0" fmla="*/ 901405 h 904609"/>
              <a:gd name="connsiteX1" fmla="*/ 933450 w 5467350"/>
              <a:gd name="connsiteY1" fmla="*/ 768055 h 904609"/>
              <a:gd name="connsiteX2" fmla="*/ 2362200 w 5467350"/>
              <a:gd name="connsiteY2" fmla="*/ 63282 h 904609"/>
              <a:gd name="connsiteX3" fmla="*/ 3743325 w 5467350"/>
              <a:gd name="connsiteY3" fmla="*/ 78527 h 904609"/>
              <a:gd name="connsiteX4" fmla="*/ 4591050 w 5467350"/>
              <a:gd name="connsiteY4" fmla="*/ 352361 h 904609"/>
              <a:gd name="connsiteX5" fmla="*/ 5467350 w 5467350"/>
              <a:gd name="connsiteY5" fmla="*/ 642061 h 904609"/>
              <a:gd name="connsiteX0" fmla="*/ 0 w 5467350"/>
              <a:gd name="connsiteY0" fmla="*/ 889755 h 892959"/>
              <a:gd name="connsiteX1" fmla="*/ 933450 w 5467350"/>
              <a:gd name="connsiteY1" fmla="*/ 756405 h 892959"/>
              <a:gd name="connsiteX2" fmla="*/ 2362200 w 5467350"/>
              <a:gd name="connsiteY2" fmla="*/ 51632 h 892959"/>
              <a:gd name="connsiteX3" fmla="*/ 3724275 w 5467350"/>
              <a:gd name="connsiteY3" fmla="*/ 97388 h 892959"/>
              <a:gd name="connsiteX4" fmla="*/ 4591050 w 5467350"/>
              <a:gd name="connsiteY4" fmla="*/ 340711 h 892959"/>
              <a:gd name="connsiteX5" fmla="*/ 5467350 w 5467350"/>
              <a:gd name="connsiteY5" fmla="*/ 630411 h 892959"/>
              <a:gd name="connsiteX0" fmla="*/ 0 w 5467350"/>
              <a:gd name="connsiteY0" fmla="*/ 889755 h 892959"/>
              <a:gd name="connsiteX1" fmla="*/ 933450 w 5467350"/>
              <a:gd name="connsiteY1" fmla="*/ 756405 h 892959"/>
              <a:gd name="connsiteX2" fmla="*/ 2362200 w 5467350"/>
              <a:gd name="connsiteY2" fmla="*/ 51632 h 892959"/>
              <a:gd name="connsiteX3" fmla="*/ 3724275 w 5467350"/>
              <a:gd name="connsiteY3" fmla="*/ 97388 h 892959"/>
              <a:gd name="connsiteX4" fmla="*/ 4591050 w 5467350"/>
              <a:gd name="connsiteY4" fmla="*/ 340711 h 892959"/>
              <a:gd name="connsiteX5" fmla="*/ 5467350 w 5467350"/>
              <a:gd name="connsiteY5" fmla="*/ 630411 h 892959"/>
              <a:gd name="connsiteX0" fmla="*/ 0 w 5467350"/>
              <a:gd name="connsiteY0" fmla="*/ 1082269 h 1091153"/>
              <a:gd name="connsiteX1" fmla="*/ 933450 w 5467350"/>
              <a:gd name="connsiteY1" fmla="*/ 948919 h 1091153"/>
              <a:gd name="connsiteX2" fmla="*/ 2696693 w 5467350"/>
              <a:gd name="connsiteY2" fmla="*/ 23303 h 1091153"/>
              <a:gd name="connsiteX3" fmla="*/ 3724275 w 5467350"/>
              <a:gd name="connsiteY3" fmla="*/ 289902 h 1091153"/>
              <a:gd name="connsiteX4" fmla="*/ 4591050 w 5467350"/>
              <a:gd name="connsiteY4" fmla="*/ 533225 h 1091153"/>
              <a:gd name="connsiteX5" fmla="*/ 5467350 w 5467350"/>
              <a:gd name="connsiteY5" fmla="*/ 822925 h 1091153"/>
              <a:gd name="connsiteX0" fmla="*/ 0 w 5467350"/>
              <a:gd name="connsiteY0" fmla="*/ 1123121 h 1132005"/>
              <a:gd name="connsiteX1" fmla="*/ 933450 w 5467350"/>
              <a:gd name="connsiteY1" fmla="*/ 989771 h 1132005"/>
              <a:gd name="connsiteX2" fmla="*/ 2696693 w 5467350"/>
              <a:gd name="connsiteY2" fmla="*/ 64155 h 1132005"/>
              <a:gd name="connsiteX3" fmla="*/ 4120999 w 5467350"/>
              <a:gd name="connsiteY3" fmla="*/ 121535 h 1132005"/>
              <a:gd name="connsiteX4" fmla="*/ 4591050 w 5467350"/>
              <a:gd name="connsiteY4" fmla="*/ 574077 h 1132005"/>
              <a:gd name="connsiteX5" fmla="*/ 5467350 w 5467350"/>
              <a:gd name="connsiteY5" fmla="*/ 863777 h 1132005"/>
              <a:gd name="connsiteX0" fmla="*/ 0 w 5467350"/>
              <a:gd name="connsiteY0" fmla="*/ 1123121 h 1132005"/>
              <a:gd name="connsiteX1" fmla="*/ 933450 w 5467350"/>
              <a:gd name="connsiteY1" fmla="*/ 989771 h 1132005"/>
              <a:gd name="connsiteX2" fmla="*/ 2696693 w 5467350"/>
              <a:gd name="connsiteY2" fmla="*/ 64155 h 1132005"/>
              <a:gd name="connsiteX3" fmla="*/ 4120999 w 5467350"/>
              <a:gd name="connsiteY3" fmla="*/ 121535 h 1132005"/>
              <a:gd name="connsiteX4" fmla="*/ 4754407 w 5467350"/>
              <a:gd name="connsiteY4" fmla="*/ 388104 h 1132005"/>
              <a:gd name="connsiteX5" fmla="*/ 5467350 w 5467350"/>
              <a:gd name="connsiteY5" fmla="*/ 863777 h 1132005"/>
              <a:gd name="connsiteX0" fmla="*/ 0 w 5467350"/>
              <a:gd name="connsiteY0" fmla="*/ 1123121 h 1132005"/>
              <a:gd name="connsiteX1" fmla="*/ 933450 w 5467350"/>
              <a:gd name="connsiteY1" fmla="*/ 989771 h 1132005"/>
              <a:gd name="connsiteX2" fmla="*/ 2696693 w 5467350"/>
              <a:gd name="connsiteY2" fmla="*/ 64155 h 1132005"/>
              <a:gd name="connsiteX3" fmla="*/ 4120999 w 5467350"/>
              <a:gd name="connsiteY3" fmla="*/ 121535 h 1132005"/>
              <a:gd name="connsiteX4" fmla="*/ 4754407 w 5467350"/>
              <a:gd name="connsiteY4" fmla="*/ 388104 h 1132005"/>
              <a:gd name="connsiteX5" fmla="*/ 5467350 w 5467350"/>
              <a:gd name="connsiteY5" fmla="*/ 863777 h 1132005"/>
              <a:gd name="connsiteX0" fmla="*/ 0 w 5467350"/>
              <a:gd name="connsiteY0" fmla="*/ 1123121 h 1132005"/>
              <a:gd name="connsiteX1" fmla="*/ 933450 w 5467350"/>
              <a:gd name="connsiteY1" fmla="*/ 989771 h 1132005"/>
              <a:gd name="connsiteX2" fmla="*/ 2696693 w 5467350"/>
              <a:gd name="connsiteY2" fmla="*/ 64155 h 1132005"/>
              <a:gd name="connsiteX3" fmla="*/ 4120999 w 5467350"/>
              <a:gd name="connsiteY3" fmla="*/ 121535 h 1132005"/>
              <a:gd name="connsiteX4" fmla="*/ 5467350 w 5467350"/>
              <a:gd name="connsiteY4" fmla="*/ 863777 h 1132005"/>
              <a:gd name="connsiteX0" fmla="*/ 0 w 5467350"/>
              <a:gd name="connsiteY0" fmla="*/ 1123121 h 1132005"/>
              <a:gd name="connsiteX1" fmla="*/ 933450 w 5467350"/>
              <a:gd name="connsiteY1" fmla="*/ 989771 h 1132005"/>
              <a:gd name="connsiteX2" fmla="*/ 2696693 w 5467350"/>
              <a:gd name="connsiteY2" fmla="*/ 64155 h 1132005"/>
              <a:gd name="connsiteX3" fmla="*/ 4120999 w 5467350"/>
              <a:gd name="connsiteY3" fmla="*/ 121535 h 1132005"/>
              <a:gd name="connsiteX4" fmla="*/ 5467350 w 5467350"/>
              <a:gd name="connsiteY4" fmla="*/ 863777 h 1132005"/>
              <a:gd name="connsiteX0" fmla="*/ 0 w 5467350"/>
              <a:gd name="connsiteY0" fmla="*/ 1140378 h 1149262"/>
              <a:gd name="connsiteX1" fmla="*/ 933450 w 5467350"/>
              <a:gd name="connsiteY1" fmla="*/ 1007028 h 1149262"/>
              <a:gd name="connsiteX2" fmla="*/ 2696693 w 5467350"/>
              <a:gd name="connsiteY2" fmla="*/ 81412 h 1149262"/>
              <a:gd name="connsiteX3" fmla="*/ 4120999 w 5467350"/>
              <a:gd name="connsiteY3" fmla="*/ 138792 h 1149262"/>
              <a:gd name="connsiteX4" fmla="*/ 5467350 w 5467350"/>
              <a:gd name="connsiteY4" fmla="*/ 881034 h 1149262"/>
              <a:gd name="connsiteX0" fmla="*/ 0 w 5467350"/>
              <a:gd name="connsiteY0" fmla="*/ 1190722 h 1202343"/>
              <a:gd name="connsiteX1" fmla="*/ 933450 w 5467350"/>
              <a:gd name="connsiteY1" fmla="*/ 1057372 h 1202343"/>
              <a:gd name="connsiteX2" fmla="*/ 3038964 w 5467350"/>
              <a:gd name="connsiteY2" fmla="*/ 62017 h 1202343"/>
              <a:gd name="connsiteX3" fmla="*/ 4120999 w 5467350"/>
              <a:gd name="connsiteY3" fmla="*/ 189136 h 1202343"/>
              <a:gd name="connsiteX4" fmla="*/ 5467350 w 5467350"/>
              <a:gd name="connsiteY4" fmla="*/ 931378 h 1202343"/>
              <a:gd name="connsiteX0" fmla="*/ 0 w 5467350"/>
              <a:gd name="connsiteY0" fmla="*/ 1210505 h 1222126"/>
              <a:gd name="connsiteX1" fmla="*/ 933450 w 5467350"/>
              <a:gd name="connsiteY1" fmla="*/ 1077155 h 1222126"/>
              <a:gd name="connsiteX2" fmla="*/ 3038964 w 5467350"/>
              <a:gd name="connsiteY2" fmla="*/ 81800 h 1222126"/>
              <a:gd name="connsiteX3" fmla="*/ 4432155 w 5467350"/>
              <a:gd name="connsiteY3" fmla="*/ 150802 h 1222126"/>
              <a:gd name="connsiteX4" fmla="*/ 5467350 w 5467350"/>
              <a:gd name="connsiteY4" fmla="*/ 951161 h 1222126"/>
              <a:gd name="connsiteX0" fmla="*/ 0 w 5467350"/>
              <a:gd name="connsiteY0" fmla="*/ 1210505 h 1222126"/>
              <a:gd name="connsiteX1" fmla="*/ 933450 w 5467350"/>
              <a:gd name="connsiteY1" fmla="*/ 1077155 h 1222126"/>
              <a:gd name="connsiteX2" fmla="*/ 3038964 w 5467350"/>
              <a:gd name="connsiteY2" fmla="*/ 81800 h 1222126"/>
              <a:gd name="connsiteX3" fmla="*/ 4432155 w 5467350"/>
              <a:gd name="connsiteY3" fmla="*/ 150802 h 1222126"/>
              <a:gd name="connsiteX4" fmla="*/ 5467350 w 5467350"/>
              <a:gd name="connsiteY4" fmla="*/ 951161 h 1222126"/>
              <a:gd name="connsiteX0" fmla="*/ 0 w 5467350"/>
              <a:gd name="connsiteY0" fmla="*/ 1246962 h 1258583"/>
              <a:gd name="connsiteX1" fmla="*/ 933450 w 5467350"/>
              <a:gd name="connsiteY1" fmla="*/ 1113612 h 1258583"/>
              <a:gd name="connsiteX2" fmla="*/ 3038964 w 5467350"/>
              <a:gd name="connsiteY2" fmla="*/ 118257 h 1258583"/>
              <a:gd name="connsiteX3" fmla="*/ 4432155 w 5467350"/>
              <a:gd name="connsiteY3" fmla="*/ 187259 h 1258583"/>
              <a:gd name="connsiteX4" fmla="*/ 5467350 w 5467350"/>
              <a:gd name="connsiteY4" fmla="*/ 987618 h 1258583"/>
              <a:gd name="connsiteX0" fmla="*/ 0 w 4432155"/>
              <a:gd name="connsiteY0" fmla="*/ 1246962 h 1258583"/>
              <a:gd name="connsiteX1" fmla="*/ 933450 w 4432155"/>
              <a:gd name="connsiteY1" fmla="*/ 1113612 h 1258583"/>
              <a:gd name="connsiteX2" fmla="*/ 3038964 w 4432155"/>
              <a:gd name="connsiteY2" fmla="*/ 118257 h 1258583"/>
              <a:gd name="connsiteX3" fmla="*/ 4432155 w 4432155"/>
              <a:gd name="connsiteY3" fmla="*/ 187259 h 1258583"/>
            </a:gdLst>
            <a:ahLst/>
            <a:cxnLst>
              <a:cxn ang="0">
                <a:pos x="connsiteX0" y="connsiteY0"/>
              </a:cxn>
              <a:cxn ang="0">
                <a:pos x="connsiteX1" y="connsiteY1"/>
              </a:cxn>
              <a:cxn ang="0">
                <a:pos x="connsiteX2" y="connsiteY2"/>
              </a:cxn>
              <a:cxn ang="0">
                <a:pos x="connsiteX3" y="connsiteY3"/>
              </a:cxn>
            </a:cxnLst>
            <a:rect l="l" t="t" r="r" b="b"/>
            <a:pathLst>
              <a:path w="4432155" h="1258583">
                <a:moveTo>
                  <a:pt x="0" y="1246962"/>
                </a:moveTo>
                <a:cubicBezTo>
                  <a:pt x="233362" y="1256487"/>
                  <a:pt x="426956" y="1301729"/>
                  <a:pt x="933450" y="1113612"/>
                </a:cubicBezTo>
                <a:cubicBezTo>
                  <a:pt x="1439944" y="925495"/>
                  <a:pt x="2455847" y="272649"/>
                  <a:pt x="3038964" y="118257"/>
                </a:cubicBezTo>
                <a:cubicBezTo>
                  <a:pt x="3622081" y="-36135"/>
                  <a:pt x="3932408" y="-64692"/>
                  <a:pt x="4432155" y="18725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114091" y="2209605"/>
            <a:ext cx="449955" cy="584775"/>
          </a:xfrm>
          <a:prstGeom prst="rect">
            <a:avLst/>
          </a:prstGeom>
        </p:spPr>
        <p:txBody>
          <a:bodyPr wrap="square">
            <a:spAutoFit/>
          </a:bodyPr>
          <a:lstStyle/>
          <a:p>
            <a:r>
              <a:rPr lang="en-US" sz="3200" b="1" dirty="0" smtClean="0">
                <a:solidFill>
                  <a:prstClr val="white"/>
                </a:solidFill>
                <a:latin typeface="Whitney HTF Condensed" charset="0"/>
              </a:rPr>
              <a:t>X</a:t>
            </a:r>
            <a:endParaRPr lang="en-US" sz="3200" b="1" dirty="0">
              <a:solidFill>
                <a:prstClr val="white"/>
              </a:solidFill>
            </a:endParaRPr>
          </a:p>
        </p:txBody>
      </p:sp>
      <p:sp>
        <p:nvSpPr>
          <p:cNvPr id="23" name="Oval 22"/>
          <p:cNvSpPr/>
          <p:nvPr/>
        </p:nvSpPr>
        <p:spPr>
          <a:xfrm>
            <a:off x="1137727" y="3631424"/>
            <a:ext cx="253797" cy="2537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1468173" y="3672401"/>
            <a:ext cx="174220" cy="1742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1732749" y="3635489"/>
            <a:ext cx="253797" cy="2537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2061702" y="3581128"/>
            <a:ext cx="315381" cy="31538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2498824" y="3602843"/>
            <a:ext cx="193670" cy="1936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3865595" y="3142259"/>
            <a:ext cx="454625" cy="45462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5275498" y="2604515"/>
            <a:ext cx="692888" cy="6928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6848708" y="2456859"/>
            <a:ext cx="289930" cy="2899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p:cNvSpPr/>
          <p:nvPr/>
        </p:nvSpPr>
        <p:spPr>
          <a:xfrm>
            <a:off x="8477768" y="2216788"/>
            <a:ext cx="174220" cy="1742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888248" y="2697216"/>
            <a:ext cx="289930" cy="2899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6349130" y="2585949"/>
            <a:ext cx="289930" cy="2899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4563659" y="3402383"/>
            <a:ext cx="3077382" cy="769441"/>
          </a:xfrm>
          <a:prstGeom prst="rect">
            <a:avLst/>
          </a:prstGeom>
        </p:spPr>
        <p:txBody>
          <a:bodyPr wrap="square">
            <a:spAutoFit/>
          </a:bodyPr>
          <a:lstStyle/>
          <a:p>
            <a:pPr algn="ctr" fontAlgn="ctr"/>
            <a:r>
              <a:rPr lang="en-US" sz="4400" dirty="0" smtClean="0">
                <a:solidFill>
                  <a:prstClr val="white"/>
                </a:solidFill>
                <a:latin typeface="Whitney HTF Condensed" charset="0"/>
              </a:rPr>
              <a:t>The Big Change</a:t>
            </a:r>
            <a:endParaRPr lang="en-US" sz="3200" dirty="0">
              <a:solidFill>
                <a:prstClr val="white"/>
              </a:solidFill>
              <a:latin typeface="Whitney HTF Condensed" charset="0"/>
            </a:endParaRPr>
          </a:p>
        </p:txBody>
      </p:sp>
      <p:sp>
        <p:nvSpPr>
          <p:cNvPr id="36" name="Oval 35"/>
          <p:cNvSpPr/>
          <p:nvPr/>
        </p:nvSpPr>
        <p:spPr>
          <a:xfrm>
            <a:off x="10175385" y="2074243"/>
            <a:ext cx="289930" cy="2899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p:cNvSpPr/>
          <p:nvPr/>
        </p:nvSpPr>
        <p:spPr>
          <a:xfrm>
            <a:off x="11057785" y="2193808"/>
            <a:ext cx="289930" cy="2899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r="1379"/>
          <a:stretch/>
        </p:blipFill>
        <p:spPr>
          <a:xfrm>
            <a:off x="3039854" y="6874753"/>
            <a:ext cx="5904121" cy="1184443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4846" y="1333882"/>
            <a:ext cx="9436744" cy="313637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4475" y="2480046"/>
            <a:ext cx="1209082" cy="104688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9640" y="1928575"/>
            <a:ext cx="3332350" cy="2196992"/>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75288" y="1939158"/>
            <a:ext cx="3479799" cy="2138012"/>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8493" y="2481105"/>
            <a:ext cx="1297552" cy="1046889"/>
          </a:xfrm>
          <a:prstGeom prst="rect">
            <a:avLst/>
          </a:prstGeom>
        </p:spPr>
      </p:pic>
      <p:sp>
        <p:nvSpPr>
          <p:cNvPr id="39" name="TextBox 38"/>
          <p:cNvSpPr txBox="1"/>
          <p:nvPr/>
        </p:nvSpPr>
        <p:spPr>
          <a:xfrm>
            <a:off x="8054791" y="498583"/>
            <a:ext cx="4137209" cy="689420"/>
          </a:xfrm>
          <a:prstGeom prst="rect">
            <a:avLst/>
          </a:prstGeom>
          <a:solidFill>
            <a:srgbClr val="000F12"/>
          </a:solidFill>
        </p:spPr>
        <p:txBody>
          <a:bodyPr wrap="square" bIns="73152" rtlCol="0">
            <a:spAutoFit/>
          </a:bodyPr>
          <a:lstStyle/>
          <a:p>
            <a:r>
              <a:rPr lang="en-US" sz="3700" dirty="0" smtClean="0">
                <a:solidFill>
                  <a:srgbClr val="FF0000"/>
                </a:solidFill>
                <a:latin typeface="Whitney HTF SemiBold" pitchFamily="50" charset="0"/>
              </a:rPr>
              <a:t> The Learning Map</a:t>
            </a:r>
            <a:endParaRPr lang="en-US" sz="3700" dirty="0">
              <a:solidFill>
                <a:srgbClr val="FF0000"/>
              </a:solidFill>
              <a:latin typeface="Whitney HTF SemiBold" pitchFamily="50" charset="0"/>
            </a:endParaRPr>
          </a:p>
        </p:txBody>
      </p:sp>
    </p:spTree>
    <p:extLst>
      <p:ext uri="{BB962C8B-B14F-4D97-AF65-F5344CB8AC3E}">
        <p14:creationId xmlns:p14="http://schemas.microsoft.com/office/powerpoint/2010/main" val="2393250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22" presetClass="entr" presetSubtype="4"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grpId="0" nodeType="with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250" fill="hold"/>
                                        <p:tgtEl>
                                          <p:spTgt spid="23"/>
                                        </p:tgtEl>
                                        <p:attrNameLst>
                                          <p:attrName>ppt_w</p:attrName>
                                        </p:attrNameLst>
                                      </p:cBhvr>
                                      <p:tavLst>
                                        <p:tav tm="0">
                                          <p:val>
                                            <p:fltVal val="0"/>
                                          </p:val>
                                        </p:tav>
                                        <p:tav tm="100000">
                                          <p:val>
                                            <p:strVal val="#ppt_w"/>
                                          </p:val>
                                        </p:tav>
                                      </p:tavLst>
                                    </p:anim>
                                    <p:anim calcmode="lin" valueType="num">
                                      <p:cBhvr>
                                        <p:cTn id="31" dur="250" fill="hold"/>
                                        <p:tgtEl>
                                          <p:spTgt spid="23"/>
                                        </p:tgtEl>
                                        <p:attrNameLst>
                                          <p:attrName>ppt_h</p:attrName>
                                        </p:attrNameLst>
                                      </p:cBhvr>
                                      <p:tavLst>
                                        <p:tav tm="0">
                                          <p:val>
                                            <p:fltVal val="0"/>
                                          </p:val>
                                        </p:tav>
                                        <p:tav tm="100000">
                                          <p:val>
                                            <p:strVal val="#ppt_h"/>
                                          </p:val>
                                        </p:tav>
                                      </p:tavLst>
                                    </p:anim>
                                    <p:animEffect transition="in" filter="fade">
                                      <p:cBhvr>
                                        <p:cTn id="32" dur="250"/>
                                        <p:tgtEl>
                                          <p:spTgt spid="23"/>
                                        </p:tgtEl>
                                      </p:cBhvr>
                                    </p:animEffect>
                                  </p:childTnLst>
                                </p:cTn>
                              </p:par>
                              <p:par>
                                <p:cTn id="33" presetID="53" presetClass="entr" presetSubtype="16" fill="hold" grpId="0" nodeType="withEffect">
                                  <p:stCondLst>
                                    <p:cond delay="250"/>
                                  </p:stCondLst>
                                  <p:childTnLst>
                                    <p:set>
                                      <p:cBhvr>
                                        <p:cTn id="34" dur="1" fill="hold">
                                          <p:stCondLst>
                                            <p:cond delay="0"/>
                                          </p:stCondLst>
                                        </p:cTn>
                                        <p:tgtEl>
                                          <p:spTgt spid="24"/>
                                        </p:tgtEl>
                                        <p:attrNameLst>
                                          <p:attrName>style.visibility</p:attrName>
                                        </p:attrNameLst>
                                      </p:cBhvr>
                                      <p:to>
                                        <p:strVal val="visible"/>
                                      </p:to>
                                    </p:set>
                                    <p:anim calcmode="lin" valueType="num">
                                      <p:cBhvr>
                                        <p:cTn id="35" dur="250" fill="hold"/>
                                        <p:tgtEl>
                                          <p:spTgt spid="24"/>
                                        </p:tgtEl>
                                        <p:attrNameLst>
                                          <p:attrName>ppt_w</p:attrName>
                                        </p:attrNameLst>
                                      </p:cBhvr>
                                      <p:tavLst>
                                        <p:tav tm="0">
                                          <p:val>
                                            <p:fltVal val="0"/>
                                          </p:val>
                                        </p:tav>
                                        <p:tav tm="100000">
                                          <p:val>
                                            <p:strVal val="#ppt_w"/>
                                          </p:val>
                                        </p:tav>
                                      </p:tavLst>
                                    </p:anim>
                                    <p:anim calcmode="lin" valueType="num">
                                      <p:cBhvr>
                                        <p:cTn id="36" dur="250" fill="hold"/>
                                        <p:tgtEl>
                                          <p:spTgt spid="24"/>
                                        </p:tgtEl>
                                        <p:attrNameLst>
                                          <p:attrName>ppt_h</p:attrName>
                                        </p:attrNameLst>
                                      </p:cBhvr>
                                      <p:tavLst>
                                        <p:tav tm="0">
                                          <p:val>
                                            <p:fltVal val="0"/>
                                          </p:val>
                                        </p:tav>
                                        <p:tav tm="100000">
                                          <p:val>
                                            <p:strVal val="#ppt_h"/>
                                          </p:val>
                                        </p:tav>
                                      </p:tavLst>
                                    </p:anim>
                                    <p:animEffect transition="in" filter="fade">
                                      <p:cBhvr>
                                        <p:cTn id="37" dur="250"/>
                                        <p:tgtEl>
                                          <p:spTgt spid="24"/>
                                        </p:tgtEl>
                                      </p:cBhvr>
                                    </p:animEffect>
                                  </p:childTnLst>
                                </p:cTn>
                              </p:par>
                              <p:par>
                                <p:cTn id="38" presetID="53" presetClass="entr" presetSubtype="16" fill="hold" grpId="0" nodeType="withEffect">
                                  <p:stCondLst>
                                    <p:cond delay="500"/>
                                  </p:stCondLst>
                                  <p:childTnLst>
                                    <p:set>
                                      <p:cBhvr>
                                        <p:cTn id="39" dur="1" fill="hold">
                                          <p:stCondLst>
                                            <p:cond delay="0"/>
                                          </p:stCondLst>
                                        </p:cTn>
                                        <p:tgtEl>
                                          <p:spTgt spid="26"/>
                                        </p:tgtEl>
                                        <p:attrNameLst>
                                          <p:attrName>style.visibility</p:attrName>
                                        </p:attrNameLst>
                                      </p:cBhvr>
                                      <p:to>
                                        <p:strVal val="visible"/>
                                      </p:to>
                                    </p:set>
                                    <p:anim calcmode="lin" valueType="num">
                                      <p:cBhvr>
                                        <p:cTn id="40" dur="250" fill="hold"/>
                                        <p:tgtEl>
                                          <p:spTgt spid="26"/>
                                        </p:tgtEl>
                                        <p:attrNameLst>
                                          <p:attrName>ppt_w</p:attrName>
                                        </p:attrNameLst>
                                      </p:cBhvr>
                                      <p:tavLst>
                                        <p:tav tm="0">
                                          <p:val>
                                            <p:fltVal val="0"/>
                                          </p:val>
                                        </p:tav>
                                        <p:tav tm="100000">
                                          <p:val>
                                            <p:strVal val="#ppt_w"/>
                                          </p:val>
                                        </p:tav>
                                      </p:tavLst>
                                    </p:anim>
                                    <p:anim calcmode="lin" valueType="num">
                                      <p:cBhvr>
                                        <p:cTn id="41" dur="250" fill="hold"/>
                                        <p:tgtEl>
                                          <p:spTgt spid="26"/>
                                        </p:tgtEl>
                                        <p:attrNameLst>
                                          <p:attrName>ppt_h</p:attrName>
                                        </p:attrNameLst>
                                      </p:cBhvr>
                                      <p:tavLst>
                                        <p:tav tm="0">
                                          <p:val>
                                            <p:fltVal val="0"/>
                                          </p:val>
                                        </p:tav>
                                        <p:tav tm="100000">
                                          <p:val>
                                            <p:strVal val="#ppt_h"/>
                                          </p:val>
                                        </p:tav>
                                      </p:tavLst>
                                    </p:anim>
                                    <p:animEffect transition="in" filter="fade">
                                      <p:cBhvr>
                                        <p:cTn id="42" dur="250"/>
                                        <p:tgtEl>
                                          <p:spTgt spid="26"/>
                                        </p:tgtEl>
                                      </p:cBhvr>
                                    </p:animEffect>
                                  </p:childTnLst>
                                </p:cTn>
                              </p:par>
                              <p:par>
                                <p:cTn id="43" presetID="53" presetClass="entr" presetSubtype="16" fill="hold" grpId="0" nodeType="withEffect">
                                  <p:stCondLst>
                                    <p:cond delay="750"/>
                                  </p:stCondLst>
                                  <p:childTnLst>
                                    <p:set>
                                      <p:cBhvr>
                                        <p:cTn id="44" dur="1" fill="hold">
                                          <p:stCondLst>
                                            <p:cond delay="0"/>
                                          </p:stCondLst>
                                        </p:cTn>
                                        <p:tgtEl>
                                          <p:spTgt spid="27"/>
                                        </p:tgtEl>
                                        <p:attrNameLst>
                                          <p:attrName>style.visibility</p:attrName>
                                        </p:attrNameLst>
                                      </p:cBhvr>
                                      <p:to>
                                        <p:strVal val="visible"/>
                                      </p:to>
                                    </p:set>
                                    <p:anim calcmode="lin" valueType="num">
                                      <p:cBhvr>
                                        <p:cTn id="45" dur="250" fill="hold"/>
                                        <p:tgtEl>
                                          <p:spTgt spid="27"/>
                                        </p:tgtEl>
                                        <p:attrNameLst>
                                          <p:attrName>ppt_w</p:attrName>
                                        </p:attrNameLst>
                                      </p:cBhvr>
                                      <p:tavLst>
                                        <p:tav tm="0">
                                          <p:val>
                                            <p:fltVal val="0"/>
                                          </p:val>
                                        </p:tav>
                                        <p:tav tm="100000">
                                          <p:val>
                                            <p:strVal val="#ppt_w"/>
                                          </p:val>
                                        </p:tav>
                                      </p:tavLst>
                                    </p:anim>
                                    <p:anim calcmode="lin" valueType="num">
                                      <p:cBhvr>
                                        <p:cTn id="46" dur="250" fill="hold"/>
                                        <p:tgtEl>
                                          <p:spTgt spid="27"/>
                                        </p:tgtEl>
                                        <p:attrNameLst>
                                          <p:attrName>ppt_h</p:attrName>
                                        </p:attrNameLst>
                                      </p:cBhvr>
                                      <p:tavLst>
                                        <p:tav tm="0">
                                          <p:val>
                                            <p:fltVal val="0"/>
                                          </p:val>
                                        </p:tav>
                                        <p:tav tm="100000">
                                          <p:val>
                                            <p:strVal val="#ppt_h"/>
                                          </p:val>
                                        </p:tav>
                                      </p:tavLst>
                                    </p:anim>
                                    <p:animEffect transition="in" filter="fade">
                                      <p:cBhvr>
                                        <p:cTn id="47" dur="250"/>
                                        <p:tgtEl>
                                          <p:spTgt spid="27"/>
                                        </p:tgtEl>
                                      </p:cBhvr>
                                    </p:animEffect>
                                  </p:childTnLst>
                                </p:cTn>
                              </p:par>
                              <p:par>
                                <p:cTn id="48" presetID="53" presetClass="entr" presetSubtype="16" fill="hold" grpId="0" nodeType="withEffect">
                                  <p:stCondLst>
                                    <p:cond delay="1000"/>
                                  </p:stCondLst>
                                  <p:childTnLst>
                                    <p:set>
                                      <p:cBhvr>
                                        <p:cTn id="49" dur="1" fill="hold">
                                          <p:stCondLst>
                                            <p:cond delay="0"/>
                                          </p:stCondLst>
                                        </p:cTn>
                                        <p:tgtEl>
                                          <p:spTgt spid="28"/>
                                        </p:tgtEl>
                                        <p:attrNameLst>
                                          <p:attrName>style.visibility</p:attrName>
                                        </p:attrNameLst>
                                      </p:cBhvr>
                                      <p:to>
                                        <p:strVal val="visible"/>
                                      </p:to>
                                    </p:set>
                                    <p:anim calcmode="lin" valueType="num">
                                      <p:cBhvr>
                                        <p:cTn id="50" dur="250" fill="hold"/>
                                        <p:tgtEl>
                                          <p:spTgt spid="28"/>
                                        </p:tgtEl>
                                        <p:attrNameLst>
                                          <p:attrName>ppt_w</p:attrName>
                                        </p:attrNameLst>
                                      </p:cBhvr>
                                      <p:tavLst>
                                        <p:tav tm="0">
                                          <p:val>
                                            <p:fltVal val="0"/>
                                          </p:val>
                                        </p:tav>
                                        <p:tav tm="100000">
                                          <p:val>
                                            <p:strVal val="#ppt_w"/>
                                          </p:val>
                                        </p:tav>
                                      </p:tavLst>
                                    </p:anim>
                                    <p:anim calcmode="lin" valueType="num">
                                      <p:cBhvr>
                                        <p:cTn id="51" dur="250" fill="hold"/>
                                        <p:tgtEl>
                                          <p:spTgt spid="28"/>
                                        </p:tgtEl>
                                        <p:attrNameLst>
                                          <p:attrName>ppt_h</p:attrName>
                                        </p:attrNameLst>
                                      </p:cBhvr>
                                      <p:tavLst>
                                        <p:tav tm="0">
                                          <p:val>
                                            <p:fltVal val="0"/>
                                          </p:val>
                                        </p:tav>
                                        <p:tav tm="100000">
                                          <p:val>
                                            <p:strVal val="#ppt_h"/>
                                          </p:val>
                                        </p:tav>
                                      </p:tavLst>
                                    </p:anim>
                                    <p:animEffect transition="in" filter="fade">
                                      <p:cBhvr>
                                        <p:cTn id="52" dur="250"/>
                                        <p:tgtEl>
                                          <p:spTgt spid="28"/>
                                        </p:tgtEl>
                                      </p:cBhvr>
                                    </p:animEffect>
                                  </p:childTnLst>
                                </p:cTn>
                              </p:par>
                              <p:par>
                                <p:cTn id="53" presetID="53" presetClass="entr" presetSubtype="16" fill="hold" grpId="0" nodeType="withEffect">
                                  <p:stCondLst>
                                    <p:cond delay="1250"/>
                                  </p:stCondLst>
                                  <p:childTnLst>
                                    <p:set>
                                      <p:cBhvr>
                                        <p:cTn id="54" dur="1" fill="hold">
                                          <p:stCondLst>
                                            <p:cond delay="0"/>
                                          </p:stCondLst>
                                        </p:cTn>
                                        <p:tgtEl>
                                          <p:spTgt spid="29"/>
                                        </p:tgtEl>
                                        <p:attrNameLst>
                                          <p:attrName>style.visibility</p:attrName>
                                        </p:attrNameLst>
                                      </p:cBhvr>
                                      <p:to>
                                        <p:strVal val="visible"/>
                                      </p:to>
                                    </p:set>
                                    <p:anim calcmode="lin" valueType="num">
                                      <p:cBhvr>
                                        <p:cTn id="55" dur="250" fill="hold"/>
                                        <p:tgtEl>
                                          <p:spTgt spid="29"/>
                                        </p:tgtEl>
                                        <p:attrNameLst>
                                          <p:attrName>ppt_w</p:attrName>
                                        </p:attrNameLst>
                                      </p:cBhvr>
                                      <p:tavLst>
                                        <p:tav tm="0">
                                          <p:val>
                                            <p:fltVal val="0"/>
                                          </p:val>
                                        </p:tav>
                                        <p:tav tm="100000">
                                          <p:val>
                                            <p:strVal val="#ppt_w"/>
                                          </p:val>
                                        </p:tav>
                                      </p:tavLst>
                                    </p:anim>
                                    <p:anim calcmode="lin" valueType="num">
                                      <p:cBhvr>
                                        <p:cTn id="56" dur="250" fill="hold"/>
                                        <p:tgtEl>
                                          <p:spTgt spid="29"/>
                                        </p:tgtEl>
                                        <p:attrNameLst>
                                          <p:attrName>ppt_h</p:attrName>
                                        </p:attrNameLst>
                                      </p:cBhvr>
                                      <p:tavLst>
                                        <p:tav tm="0">
                                          <p:val>
                                            <p:fltVal val="0"/>
                                          </p:val>
                                        </p:tav>
                                        <p:tav tm="100000">
                                          <p:val>
                                            <p:strVal val="#ppt_h"/>
                                          </p:val>
                                        </p:tav>
                                      </p:tavLst>
                                    </p:anim>
                                    <p:animEffect transition="in" filter="fade">
                                      <p:cBhvr>
                                        <p:cTn id="57" dur="250"/>
                                        <p:tgtEl>
                                          <p:spTgt spid="29"/>
                                        </p:tgtEl>
                                      </p:cBhvr>
                                    </p:animEffect>
                                  </p:childTnLst>
                                </p:cTn>
                              </p:par>
                              <p:par>
                                <p:cTn id="58" presetID="53" presetClass="entr" presetSubtype="16" fill="hold" grpId="0" nodeType="withEffect">
                                  <p:stCondLst>
                                    <p:cond delay="1500"/>
                                  </p:stCondLst>
                                  <p:childTnLst>
                                    <p:set>
                                      <p:cBhvr>
                                        <p:cTn id="59" dur="1" fill="hold">
                                          <p:stCondLst>
                                            <p:cond delay="0"/>
                                          </p:stCondLst>
                                        </p:cTn>
                                        <p:tgtEl>
                                          <p:spTgt spid="30"/>
                                        </p:tgtEl>
                                        <p:attrNameLst>
                                          <p:attrName>style.visibility</p:attrName>
                                        </p:attrNameLst>
                                      </p:cBhvr>
                                      <p:to>
                                        <p:strVal val="visible"/>
                                      </p:to>
                                    </p:set>
                                    <p:anim calcmode="lin" valueType="num">
                                      <p:cBhvr>
                                        <p:cTn id="60" dur="250" fill="hold"/>
                                        <p:tgtEl>
                                          <p:spTgt spid="30"/>
                                        </p:tgtEl>
                                        <p:attrNameLst>
                                          <p:attrName>ppt_w</p:attrName>
                                        </p:attrNameLst>
                                      </p:cBhvr>
                                      <p:tavLst>
                                        <p:tav tm="0">
                                          <p:val>
                                            <p:fltVal val="0"/>
                                          </p:val>
                                        </p:tav>
                                        <p:tav tm="100000">
                                          <p:val>
                                            <p:strVal val="#ppt_w"/>
                                          </p:val>
                                        </p:tav>
                                      </p:tavLst>
                                    </p:anim>
                                    <p:anim calcmode="lin" valueType="num">
                                      <p:cBhvr>
                                        <p:cTn id="61" dur="250" fill="hold"/>
                                        <p:tgtEl>
                                          <p:spTgt spid="30"/>
                                        </p:tgtEl>
                                        <p:attrNameLst>
                                          <p:attrName>ppt_h</p:attrName>
                                        </p:attrNameLst>
                                      </p:cBhvr>
                                      <p:tavLst>
                                        <p:tav tm="0">
                                          <p:val>
                                            <p:fltVal val="0"/>
                                          </p:val>
                                        </p:tav>
                                        <p:tav tm="100000">
                                          <p:val>
                                            <p:strVal val="#ppt_h"/>
                                          </p:val>
                                        </p:tav>
                                      </p:tavLst>
                                    </p:anim>
                                    <p:animEffect transition="in" filter="fade">
                                      <p:cBhvr>
                                        <p:cTn id="62" dur="250"/>
                                        <p:tgtEl>
                                          <p:spTgt spid="30"/>
                                        </p:tgtEl>
                                      </p:cBhvr>
                                    </p:animEffect>
                                  </p:childTnLst>
                                </p:cTn>
                              </p:par>
                              <p:par>
                                <p:cTn id="63" presetID="53" presetClass="entr" presetSubtype="16" fill="hold" grpId="0" nodeType="withEffect">
                                  <p:stCondLst>
                                    <p:cond delay="1750"/>
                                  </p:stCondLst>
                                  <p:childTnLst>
                                    <p:set>
                                      <p:cBhvr>
                                        <p:cTn id="64" dur="1" fill="hold">
                                          <p:stCondLst>
                                            <p:cond delay="0"/>
                                          </p:stCondLst>
                                        </p:cTn>
                                        <p:tgtEl>
                                          <p:spTgt spid="33"/>
                                        </p:tgtEl>
                                        <p:attrNameLst>
                                          <p:attrName>style.visibility</p:attrName>
                                        </p:attrNameLst>
                                      </p:cBhvr>
                                      <p:to>
                                        <p:strVal val="visible"/>
                                      </p:to>
                                    </p:set>
                                    <p:anim calcmode="lin" valueType="num">
                                      <p:cBhvr>
                                        <p:cTn id="65" dur="250" fill="hold"/>
                                        <p:tgtEl>
                                          <p:spTgt spid="33"/>
                                        </p:tgtEl>
                                        <p:attrNameLst>
                                          <p:attrName>ppt_w</p:attrName>
                                        </p:attrNameLst>
                                      </p:cBhvr>
                                      <p:tavLst>
                                        <p:tav tm="0">
                                          <p:val>
                                            <p:fltVal val="0"/>
                                          </p:val>
                                        </p:tav>
                                        <p:tav tm="100000">
                                          <p:val>
                                            <p:strVal val="#ppt_w"/>
                                          </p:val>
                                        </p:tav>
                                      </p:tavLst>
                                    </p:anim>
                                    <p:anim calcmode="lin" valueType="num">
                                      <p:cBhvr>
                                        <p:cTn id="66" dur="250" fill="hold"/>
                                        <p:tgtEl>
                                          <p:spTgt spid="33"/>
                                        </p:tgtEl>
                                        <p:attrNameLst>
                                          <p:attrName>ppt_h</p:attrName>
                                        </p:attrNameLst>
                                      </p:cBhvr>
                                      <p:tavLst>
                                        <p:tav tm="0">
                                          <p:val>
                                            <p:fltVal val="0"/>
                                          </p:val>
                                        </p:tav>
                                        <p:tav tm="100000">
                                          <p:val>
                                            <p:strVal val="#ppt_h"/>
                                          </p:val>
                                        </p:tav>
                                      </p:tavLst>
                                    </p:anim>
                                    <p:animEffect transition="in" filter="fade">
                                      <p:cBhvr>
                                        <p:cTn id="67" dur="250"/>
                                        <p:tgtEl>
                                          <p:spTgt spid="33"/>
                                        </p:tgtEl>
                                      </p:cBhvr>
                                    </p:animEffect>
                                  </p:childTnLst>
                                </p:cTn>
                              </p:par>
                              <p:par>
                                <p:cTn id="68" presetID="53" presetClass="entr" presetSubtype="16" fill="hold" grpId="0" nodeType="withEffect">
                                  <p:stCondLst>
                                    <p:cond delay="2000"/>
                                  </p:stCondLst>
                                  <p:childTnLst>
                                    <p:set>
                                      <p:cBhvr>
                                        <p:cTn id="69" dur="1" fill="hold">
                                          <p:stCondLst>
                                            <p:cond delay="0"/>
                                          </p:stCondLst>
                                        </p:cTn>
                                        <p:tgtEl>
                                          <p:spTgt spid="34"/>
                                        </p:tgtEl>
                                        <p:attrNameLst>
                                          <p:attrName>style.visibility</p:attrName>
                                        </p:attrNameLst>
                                      </p:cBhvr>
                                      <p:to>
                                        <p:strVal val="visible"/>
                                      </p:to>
                                    </p:set>
                                    <p:anim calcmode="lin" valueType="num">
                                      <p:cBhvr>
                                        <p:cTn id="70" dur="250" fill="hold"/>
                                        <p:tgtEl>
                                          <p:spTgt spid="34"/>
                                        </p:tgtEl>
                                        <p:attrNameLst>
                                          <p:attrName>ppt_w</p:attrName>
                                        </p:attrNameLst>
                                      </p:cBhvr>
                                      <p:tavLst>
                                        <p:tav tm="0">
                                          <p:val>
                                            <p:fltVal val="0"/>
                                          </p:val>
                                        </p:tav>
                                        <p:tav tm="100000">
                                          <p:val>
                                            <p:strVal val="#ppt_w"/>
                                          </p:val>
                                        </p:tav>
                                      </p:tavLst>
                                    </p:anim>
                                    <p:anim calcmode="lin" valueType="num">
                                      <p:cBhvr>
                                        <p:cTn id="71" dur="250" fill="hold"/>
                                        <p:tgtEl>
                                          <p:spTgt spid="34"/>
                                        </p:tgtEl>
                                        <p:attrNameLst>
                                          <p:attrName>ppt_h</p:attrName>
                                        </p:attrNameLst>
                                      </p:cBhvr>
                                      <p:tavLst>
                                        <p:tav tm="0">
                                          <p:val>
                                            <p:fltVal val="0"/>
                                          </p:val>
                                        </p:tav>
                                        <p:tav tm="100000">
                                          <p:val>
                                            <p:strVal val="#ppt_h"/>
                                          </p:val>
                                        </p:tav>
                                      </p:tavLst>
                                    </p:anim>
                                    <p:animEffect transition="in" filter="fade">
                                      <p:cBhvr>
                                        <p:cTn id="72" dur="250"/>
                                        <p:tgtEl>
                                          <p:spTgt spid="34"/>
                                        </p:tgtEl>
                                      </p:cBhvr>
                                    </p:animEffect>
                                  </p:childTnLst>
                                </p:cTn>
                              </p:par>
                              <p:par>
                                <p:cTn id="73" presetID="53" presetClass="entr" presetSubtype="16" fill="hold" grpId="0" nodeType="withEffect">
                                  <p:stCondLst>
                                    <p:cond delay="2250"/>
                                  </p:stCondLst>
                                  <p:childTnLst>
                                    <p:set>
                                      <p:cBhvr>
                                        <p:cTn id="74" dur="1" fill="hold">
                                          <p:stCondLst>
                                            <p:cond delay="0"/>
                                          </p:stCondLst>
                                        </p:cTn>
                                        <p:tgtEl>
                                          <p:spTgt spid="31"/>
                                        </p:tgtEl>
                                        <p:attrNameLst>
                                          <p:attrName>style.visibility</p:attrName>
                                        </p:attrNameLst>
                                      </p:cBhvr>
                                      <p:to>
                                        <p:strVal val="visible"/>
                                      </p:to>
                                    </p:set>
                                    <p:anim calcmode="lin" valueType="num">
                                      <p:cBhvr>
                                        <p:cTn id="75" dur="250" fill="hold"/>
                                        <p:tgtEl>
                                          <p:spTgt spid="31"/>
                                        </p:tgtEl>
                                        <p:attrNameLst>
                                          <p:attrName>ppt_w</p:attrName>
                                        </p:attrNameLst>
                                      </p:cBhvr>
                                      <p:tavLst>
                                        <p:tav tm="0">
                                          <p:val>
                                            <p:fltVal val="0"/>
                                          </p:val>
                                        </p:tav>
                                        <p:tav tm="100000">
                                          <p:val>
                                            <p:strVal val="#ppt_w"/>
                                          </p:val>
                                        </p:tav>
                                      </p:tavLst>
                                    </p:anim>
                                    <p:anim calcmode="lin" valueType="num">
                                      <p:cBhvr>
                                        <p:cTn id="76" dur="250" fill="hold"/>
                                        <p:tgtEl>
                                          <p:spTgt spid="31"/>
                                        </p:tgtEl>
                                        <p:attrNameLst>
                                          <p:attrName>ppt_h</p:attrName>
                                        </p:attrNameLst>
                                      </p:cBhvr>
                                      <p:tavLst>
                                        <p:tav tm="0">
                                          <p:val>
                                            <p:fltVal val="0"/>
                                          </p:val>
                                        </p:tav>
                                        <p:tav tm="100000">
                                          <p:val>
                                            <p:strVal val="#ppt_h"/>
                                          </p:val>
                                        </p:tav>
                                      </p:tavLst>
                                    </p:anim>
                                    <p:animEffect transition="in" filter="fade">
                                      <p:cBhvr>
                                        <p:cTn id="77" dur="250"/>
                                        <p:tgtEl>
                                          <p:spTgt spid="31"/>
                                        </p:tgtEl>
                                      </p:cBhvr>
                                    </p:animEffect>
                                  </p:childTnLst>
                                </p:cTn>
                              </p:par>
                              <p:par>
                                <p:cTn id="78" presetID="53" presetClass="entr" presetSubtype="16" fill="hold" grpId="0" nodeType="withEffect">
                                  <p:stCondLst>
                                    <p:cond delay="2500"/>
                                  </p:stCondLst>
                                  <p:childTnLst>
                                    <p:set>
                                      <p:cBhvr>
                                        <p:cTn id="79" dur="1" fill="hold">
                                          <p:stCondLst>
                                            <p:cond delay="0"/>
                                          </p:stCondLst>
                                        </p:cTn>
                                        <p:tgtEl>
                                          <p:spTgt spid="32"/>
                                        </p:tgtEl>
                                        <p:attrNameLst>
                                          <p:attrName>style.visibility</p:attrName>
                                        </p:attrNameLst>
                                      </p:cBhvr>
                                      <p:to>
                                        <p:strVal val="visible"/>
                                      </p:to>
                                    </p:set>
                                    <p:anim calcmode="lin" valueType="num">
                                      <p:cBhvr>
                                        <p:cTn id="80" dur="250" fill="hold"/>
                                        <p:tgtEl>
                                          <p:spTgt spid="32"/>
                                        </p:tgtEl>
                                        <p:attrNameLst>
                                          <p:attrName>ppt_w</p:attrName>
                                        </p:attrNameLst>
                                      </p:cBhvr>
                                      <p:tavLst>
                                        <p:tav tm="0">
                                          <p:val>
                                            <p:fltVal val="0"/>
                                          </p:val>
                                        </p:tav>
                                        <p:tav tm="100000">
                                          <p:val>
                                            <p:strVal val="#ppt_w"/>
                                          </p:val>
                                        </p:tav>
                                      </p:tavLst>
                                    </p:anim>
                                    <p:anim calcmode="lin" valueType="num">
                                      <p:cBhvr>
                                        <p:cTn id="81" dur="250" fill="hold"/>
                                        <p:tgtEl>
                                          <p:spTgt spid="32"/>
                                        </p:tgtEl>
                                        <p:attrNameLst>
                                          <p:attrName>ppt_h</p:attrName>
                                        </p:attrNameLst>
                                      </p:cBhvr>
                                      <p:tavLst>
                                        <p:tav tm="0">
                                          <p:val>
                                            <p:fltVal val="0"/>
                                          </p:val>
                                        </p:tav>
                                        <p:tav tm="100000">
                                          <p:val>
                                            <p:strVal val="#ppt_h"/>
                                          </p:val>
                                        </p:tav>
                                      </p:tavLst>
                                    </p:anim>
                                    <p:animEffect transition="in" filter="fade">
                                      <p:cBhvr>
                                        <p:cTn id="82" dur="250"/>
                                        <p:tgtEl>
                                          <p:spTgt spid="32"/>
                                        </p:tgtEl>
                                      </p:cBhvr>
                                    </p:animEffect>
                                  </p:childTnLst>
                                </p:cTn>
                              </p:par>
                              <p:par>
                                <p:cTn id="83" presetID="53" presetClass="entr" presetSubtype="16" fill="hold" grpId="0" nodeType="withEffect">
                                  <p:stCondLst>
                                    <p:cond delay="2750"/>
                                  </p:stCondLst>
                                  <p:childTnLst>
                                    <p:set>
                                      <p:cBhvr>
                                        <p:cTn id="84" dur="1" fill="hold">
                                          <p:stCondLst>
                                            <p:cond delay="0"/>
                                          </p:stCondLst>
                                        </p:cTn>
                                        <p:tgtEl>
                                          <p:spTgt spid="36"/>
                                        </p:tgtEl>
                                        <p:attrNameLst>
                                          <p:attrName>style.visibility</p:attrName>
                                        </p:attrNameLst>
                                      </p:cBhvr>
                                      <p:to>
                                        <p:strVal val="visible"/>
                                      </p:to>
                                    </p:set>
                                    <p:anim calcmode="lin" valueType="num">
                                      <p:cBhvr>
                                        <p:cTn id="85" dur="250" fill="hold"/>
                                        <p:tgtEl>
                                          <p:spTgt spid="36"/>
                                        </p:tgtEl>
                                        <p:attrNameLst>
                                          <p:attrName>ppt_w</p:attrName>
                                        </p:attrNameLst>
                                      </p:cBhvr>
                                      <p:tavLst>
                                        <p:tav tm="0">
                                          <p:val>
                                            <p:fltVal val="0"/>
                                          </p:val>
                                        </p:tav>
                                        <p:tav tm="100000">
                                          <p:val>
                                            <p:strVal val="#ppt_w"/>
                                          </p:val>
                                        </p:tav>
                                      </p:tavLst>
                                    </p:anim>
                                    <p:anim calcmode="lin" valueType="num">
                                      <p:cBhvr>
                                        <p:cTn id="86" dur="250" fill="hold"/>
                                        <p:tgtEl>
                                          <p:spTgt spid="36"/>
                                        </p:tgtEl>
                                        <p:attrNameLst>
                                          <p:attrName>ppt_h</p:attrName>
                                        </p:attrNameLst>
                                      </p:cBhvr>
                                      <p:tavLst>
                                        <p:tav tm="0">
                                          <p:val>
                                            <p:fltVal val="0"/>
                                          </p:val>
                                        </p:tav>
                                        <p:tav tm="100000">
                                          <p:val>
                                            <p:strVal val="#ppt_h"/>
                                          </p:val>
                                        </p:tav>
                                      </p:tavLst>
                                    </p:anim>
                                    <p:animEffect transition="in" filter="fade">
                                      <p:cBhvr>
                                        <p:cTn id="87" dur="250"/>
                                        <p:tgtEl>
                                          <p:spTgt spid="36"/>
                                        </p:tgtEl>
                                      </p:cBhvr>
                                    </p:animEffect>
                                  </p:childTnLst>
                                </p:cTn>
                              </p:par>
                              <p:par>
                                <p:cTn id="88" presetID="53" presetClass="entr" presetSubtype="16" fill="hold" grpId="0" nodeType="withEffect">
                                  <p:stCondLst>
                                    <p:cond delay="3000"/>
                                  </p:stCondLst>
                                  <p:childTnLst>
                                    <p:set>
                                      <p:cBhvr>
                                        <p:cTn id="89" dur="1" fill="hold">
                                          <p:stCondLst>
                                            <p:cond delay="0"/>
                                          </p:stCondLst>
                                        </p:cTn>
                                        <p:tgtEl>
                                          <p:spTgt spid="37"/>
                                        </p:tgtEl>
                                        <p:attrNameLst>
                                          <p:attrName>style.visibility</p:attrName>
                                        </p:attrNameLst>
                                      </p:cBhvr>
                                      <p:to>
                                        <p:strVal val="visible"/>
                                      </p:to>
                                    </p:set>
                                    <p:anim calcmode="lin" valueType="num">
                                      <p:cBhvr>
                                        <p:cTn id="90" dur="250" fill="hold"/>
                                        <p:tgtEl>
                                          <p:spTgt spid="37"/>
                                        </p:tgtEl>
                                        <p:attrNameLst>
                                          <p:attrName>ppt_w</p:attrName>
                                        </p:attrNameLst>
                                      </p:cBhvr>
                                      <p:tavLst>
                                        <p:tav tm="0">
                                          <p:val>
                                            <p:fltVal val="0"/>
                                          </p:val>
                                        </p:tav>
                                        <p:tav tm="100000">
                                          <p:val>
                                            <p:strVal val="#ppt_w"/>
                                          </p:val>
                                        </p:tav>
                                      </p:tavLst>
                                    </p:anim>
                                    <p:anim calcmode="lin" valueType="num">
                                      <p:cBhvr>
                                        <p:cTn id="91" dur="250" fill="hold"/>
                                        <p:tgtEl>
                                          <p:spTgt spid="37"/>
                                        </p:tgtEl>
                                        <p:attrNameLst>
                                          <p:attrName>ppt_h</p:attrName>
                                        </p:attrNameLst>
                                      </p:cBhvr>
                                      <p:tavLst>
                                        <p:tav tm="0">
                                          <p:val>
                                            <p:fltVal val="0"/>
                                          </p:val>
                                        </p:tav>
                                        <p:tav tm="100000">
                                          <p:val>
                                            <p:strVal val="#ppt_h"/>
                                          </p:val>
                                        </p:tav>
                                      </p:tavLst>
                                    </p:anim>
                                    <p:animEffect transition="in" filter="fade">
                                      <p:cBhvr>
                                        <p:cTn id="92" dur="25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fade">
                                      <p:cBhvr>
                                        <p:cTn id="97" dur="50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3.75E-6 -2.22222E-6 L 3.75E-6 -0.89375 " pathEditMode="relative" rAng="0" ptsTypes="AA">
                                      <p:cBhvr>
                                        <p:cTn id="101" dur="2000" fill="hold"/>
                                        <p:tgtEl>
                                          <p:spTgt spid="38"/>
                                        </p:tgtEl>
                                        <p:attrNameLst>
                                          <p:attrName>ppt_x</p:attrName>
                                          <p:attrName>ppt_y</p:attrName>
                                        </p:attrNameLst>
                                      </p:cBhvr>
                                      <p:rCtr x="0" y="-44699"/>
                                    </p:animMotion>
                                  </p:childTnLst>
                                </p:cTn>
                              </p:par>
                            </p:childTnLst>
                          </p:cTn>
                        </p:par>
                      </p:childTnLst>
                    </p:cTn>
                  </p:par>
                  <p:par>
                    <p:cTn id="102" fill="hold">
                      <p:stCondLst>
                        <p:cond delay="indefinite"/>
                      </p:stCondLst>
                      <p:childTnLst>
                        <p:par>
                          <p:cTn id="103" fill="hold">
                            <p:stCondLst>
                              <p:cond delay="0"/>
                            </p:stCondLst>
                            <p:childTnLst>
                              <p:par>
                                <p:cTn id="104" presetID="42" presetClass="path" presetSubtype="0" accel="50000" decel="50000" fill="hold" nodeType="clickEffect">
                                  <p:stCondLst>
                                    <p:cond delay="0"/>
                                  </p:stCondLst>
                                  <p:childTnLst>
                                    <p:animMotion origin="layout" path="M 3.75E-6 -0.89375 L 3.75E-6 -1.78819 " pathEditMode="relative" rAng="0" ptsTypes="AA">
                                      <p:cBhvr>
                                        <p:cTn id="105" dur="2000" fill="hold"/>
                                        <p:tgtEl>
                                          <p:spTgt spid="38"/>
                                        </p:tgtEl>
                                        <p:attrNameLst>
                                          <p:attrName>ppt_x</p:attrName>
                                          <p:attrName>ppt_y</p:attrName>
                                        </p:attrNameLst>
                                      </p:cBhvr>
                                      <p:rCtr x="0" y="-44722"/>
                                    </p:animMotion>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nodeType="clickEffect">
                                  <p:stCondLst>
                                    <p:cond delay="0"/>
                                  </p:stCondLst>
                                  <p:childTnLst>
                                    <p:animMotion origin="layout" path="M 3.75E-6 -1.78819 L 3.75E-6 -2.82153 " pathEditMode="relative" rAng="0" ptsTypes="AA">
                                      <p:cBhvr>
                                        <p:cTn id="109" dur="2000" fill="hold"/>
                                        <p:tgtEl>
                                          <p:spTgt spid="38"/>
                                        </p:tgtEl>
                                        <p:attrNameLst>
                                          <p:attrName>ppt_x</p:attrName>
                                          <p:attrName>ppt_y</p:attrName>
                                        </p:attrNameLst>
                                      </p:cBhvr>
                                      <p:rCtr x="0" y="-51667"/>
                                    </p:animMotion>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2"/>
                                        </p:tgtEl>
                                      </p:cBhvr>
                                    </p:animEffect>
                                    <p:set>
                                      <p:cBhvr>
                                        <p:cTn id="117" dur="1" fill="hold">
                                          <p:stCondLst>
                                            <p:cond delay="499"/>
                                          </p:stCondLst>
                                        </p:cTn>
                                        <p:tgtEl>
                                          <p:spTgt spid="22"/>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18"/>
                                        </p:tgtEl>
                                      </p:cBhvr>
                                    </p:animEffect>
                                    <p:set>
                                      <p:cBhvr>
                                        <p:cTn id="120" dur="1" fill="hold">
                                          <p:stCondLst>
                                            <p:cond delay="499"/>
                                          </p:stCondLst>
                                        </p:cTn>
                                        <p:tgtEl>
                                          <p:spTgt spid="18"/>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21"/>
                                        </p:tgtEl>
                                      </p:cBhvr>
                                    </p:animEffect>
                                    <p:set>
                                      <p:cBhvr>
                                        <p:cTn id="123" dur="1" fill="hold">
                                          <p:stCondLst>
                                            <p:cond delay="499"/>
                                          </p:stCondLst>
                                        </p:cTn>
                                        <p:tgtEl>
                                          <p:spTgt spid="21"/>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9"/>
                                        </p:tgtEl>
                                      </p:cBhvr>
                                    </p:animEffect>
                                    <p:set>
                                      <p:cBhvr>
                                        <p:cTn id="126" dur="1" fill="hold">
                                          <p:stCondLst>
                                            <p:cond delay="499"/>
                                          </p:stCondLst>
                                        </p:cTn>
                                        <p:tgtEl>
                                          <p:spTgt spid="19"/>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0"/>
                                        </p:tgtEl>
                                      </p:cBhvr>
                                    </p:animEffect>
                                    <p:set>
                                      <p:cBhvr>
                                        <p:cTn id="129" dur="1" fill="hold">
                                          <p:stCondLst>
                                            <p:cond delay="499"/>
                                          </p:stCondLst>
                                        </p:cTn>
                                        <p:tgtEl>
                                          <p:spTgt spid="2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35"/>
                                        </p:tgtEl>
                                      </p:cBhvr>
                                    </p:animEffect>
                                    <p:set>
                                      <p:cBhvr>
                                        <p:cTn id="132" dur="1" fill="hold">
                                          <p:stCondLst>
                                            <p:cond delay="499"/>
                                          </p:stCondLst>
                                        </p:cTn>
                                        <p:tgtEl>
                                          <p:spTgt spid="35"/>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23"/>
                                        </p:tgtEl>
                                      </p:cBhvr>
                                    </p:animEffect>
                                    <p:set>
                                      <p:cBhvr>
                                        <p:cTn id="135" dur="1" fill="hold">
                                          <p:stCondLst>
                                            <p:cond delay="499"/>
                                          </p:stCondLst>
                                        </p:cTn>
                                        <p:tgtEl>
                                          <p:spTgt spid="23"/>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24"/>
                                        </p:tgtEl>
                                      </p:cBhvr>
                                    </p:animEffect>
                                    <p:set>
                                      <p:cBhvr>
                                        <p:cTn id="138" dur="1" fill="hold">
                                          <p:stCondLst>
                                            <p:cond delay="499"/>
                                          </p:stCondLst>
                                        </p:cTn>
                                        <p:tgtEl>
                                          <p:spTgt spid="24"/>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26"/>
                                        </p:tgtEl>
                                      </p:cBhvr>
                                    </p:animEffect>
                                    <p:set>
                                      <p:cBhvr>
                                        <p:cTn id="141" dur="1" fill="hold">
                                          <p:stCondLst>
                                            <p:cond delay="499"/>
                                          </p:stCondLst>
                                        </p:cTn>
                                        <p:tgtEl>
                                          <p:spTgt spid="26"/>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7"/>
                                        </p:tgtEl>
                                      </p:cBhvr>
                                    </p:animEffect>
                                    <p:set>
                                      <p:cBhvr>
                                        <p:cTn id="144" dur="1" fill="hold">
                                          <p:stCondLst>
                                            <p:cond delay="499"/>
                                          </p:stCondLst>
                                        </p:cTn>
                                        <p:tgtEl>
                                          <p:spTgt spid="27"/>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28"/>
                                        </p:tgtEl>
                                      </p:cBhvr>
                                    </p:animEffect>
                                    <p:set>
                                      <p:cBhvr>
                                        <p:cTn id="147" dur="1" fill="hold">
                                          <p:stCondLst>
                                            <p:cond delay="499"/>
                                          </p:stCondLst>
                                        </p:cTn>
                                        <p:tgtEl>
                                          <p:spTgt spid="28"/>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29"/>
                                        </p:tgtEl>
                                      </p:cBhvr>
                                    </p:animEffect>
                                    <p:set>
                                      <p:cBhvr>
                                        <p:cTn id="150" dur="1" fill="hold">
                                          <p:stCondLst>
                                            <p:cond delay="499"/>
                                          </p:stCondLst>
                                        </p:cTn>
                                        <p:tgtEl>
                                          <p:spTgt spid="29"/>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30"/>
                                        </p:tgtEl>
                                      </p:cBhvr>
                                    </p:animEffect>
                                    <p:set>
                                      <p:cBhvr>
                                        <p:cTn id="153" dur="1" fill="hold">
                                          <p:stCondLst>
                                            <p:cond delay="499"/>
                                          </p:stCondLst>
                                        </p:cTn>
                                        <p:tgtEl>
                                          <p:spTgt spid="30"/>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33"/>
                                        </p:tgtEl>
                                      </p:cBhvr>
                                    </p:animEffect>
                                    <p:set>
                                      <p:cBhvr>
                                        <p:cTn id="156" dur="1" fill="hold">
                                          <p:stCondLst>
                                            <p:cond delay="499"/>
                                          </p:stCondLst>
                                        </p:cTn>
                                        <p:tgtEl>
                                          <p:spTgt spid="3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34"/>
                                        </p:tgtEl>
                                      </p:cBhvr>
                                    </p:animEffect>
                                    <p:set>
                                      <p:cBhvr>
                                        <p:cTn id="159" dur="1" fill="hold">
                                          <p:stCondLst>
                                            <p:cond delay="499"/>
                                          </p:stCondLst>
                                        </p:cTn>
                                        <p:tgtEl>
                                          <p:spTgt spid="3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31"/>
                                        </p:tgtEl>
                                      </p:cBhvr>
                                    </p:animEffect>
                                    <p:set>
                                      <p:cBhvr>
                                        <p:cTn id="162" dur="1" fill="hold">
                                          <p:stCondLst>
                                            <p:cond delay="499"/>
                                          </p:stCondLst>
                                        </p:cTn>
                                        <p:tgtEl>
                                          <p:spTgt spid="31"/>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32"/>
                                        </p:tgtEl>
                                      </p:cBhvr>
                                    </p:animEffect>
                                    <p:set>
                                      <p:cBhvr>
                                        <p:cTn id="165" dur="1" fill="hold">
                                          <p:stCondLst>
                                            <p:cond delay="499"/>
                                          </p:stCondLst>
                                        </p:cTn>
                                        <p:tgtEl>
                                          <p:spTgt spid="32"/>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36"/>
                                        </p:tgtEl>
                                      </p:cBhvr>
                                    </p:animEffect>
                                    <p:set>
                                      <p:cBhvr>
                                        <p:cTn id="168" dur="1" fill="hold">
                                          <p:stCondLst>
                                            <p:cond delay="499"/>
                                          </p:stCondLst>
                                        </p:cTn>
                                        <p:tgtEl>
                                          <p:spTgt spid="36"/>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37"/>
                                        </p:tgtEl>
                                      </p:cBhvr>
                                    </p:animEffect>
                                    <p:set>
                                      <p:cBhvr>
                                        <p:cTn id="171" dur="1" fill="hold">
                                          <p:stCondLst>
                                            <p:cond delay="499"/>
                                          </p:stCondLst>
                                        </p:cTn>
                                        <p:tgtEl>
                                          <p:spTgt spid="37"/>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grpId="0" nodeType="clickEffect">
                                  <p:stCondLst>
                                    <p:cond delay="0"/>
                                  </p:stCondLst>
                                  <p:childTnLst>
                                    <p:set>
                                      <p:cBhvr>
                                        <p:cTn id="175" dur="1" fill="hold">
                                          <p:stCondLst>
                                            <p:cond delay="0"/>
                                          </p:stCondLst>
                                        </p:cTn>
                                        <p:tgtEl>
                                          <p:spTgt spid="25"/>
                                        </p:tgtEl>
                                        <p:attrNameLst>
                                          <p:attrName>style.visibility</p:attrName>
                                        </p:attrNameLst>
                                      </p:cBhvr>
                                      <p:to>
                                        <p:strVal val="visible"/>
                                      </p:to>
                                    </p:set>
                                    <p:animEffect transition="in" filter="wipe(down)">
                                      <p:cBhvr>
                                        <p:cTn id="176" dur="500"/>
                                        <p:tgtEl>
                                          <p:spTgt spid="25"/>
                                        </p:tgtEl>
                                      </p:cBhvr>
                                    </p:animEffect>
                                  </p:childTnLst>
                                </p:cTn>
                              </p:par>
                              <p:par>
                                <p:cTn id="177" presetID="10" presetClass="entr" presetSubtype="0" fill="hold" nodeType="withEffect">
                                  <p:stCondLst>
                                    <p:cond delay="500"/>
                                  </p:stCondLst>
                                  <p:childTnLst>
                                    <p:set>
                                      <p:cBhvr>
                                        <p:cTn id="178" dur="1" fill="hold">
                                          <p:stCondLst>
                                            <p:cond delay="0"/>
                                          </p:stCondLst>
                                        </p:cTn>
                                        <p:tgtEl>
                                          <p:spTgt spid="15"/>
                                        </p:tgtEl>
                                        <p:attrNameLst>
                                          <p:attrName>style.visibility</p:attrName>
                                        </p:attrNameLst>
                                      </p:cBhvr>
                                      <p:to>
                                        <p:strVal val="visible"/>
                                      </p:to>
                                    </p:set>
                                    <p:animEffect transition="in" filter="fade">
                                      <p:cBhvr>
                                        <p:cTn id="179" dur="500"/>
                                        <p:tgtEl>
                                          <p:spTgt spid="15"/>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nodeType="clickEffect">
                                  <p:stCondLst>
                                    <p:cond delay="0"/>
                                  </p:stCondLst>
                                  <p:childTnLst>
                                    <p:set>
                                      <p:cBhvr>
                                        <p:cTn id="183" dur="1" fill="hold">
                                          <p:stCondLst>
                                            <p:cond delay="0"/>
                                          </p:stCondLst>
                                        </p:cTn>
                                        <p:tgtEl>
                                          <p:spTgt spid="13"/>
                                        </p:tgtEl>
                                        <p:attrNameLst>
                                          <p:attrName>style.visibility</p:attrName>
                                        </p:attrNameLst>
                                      </p:cBhvr>
                                      <p:to>
                                        <p:strVal val="visible"/>
                                      </p:to>
                                    </p:set>
                                    <p:animEffect transition="in" filter="fade">
                                      <p:cBhvr>
                                        <p:cTn id="184" dur="500"/>
                                        <p:tgtEl>
                                          <p:spTgt spid="13"/>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14"/>
                                        </p:tgtEl>
                                        <p:attrNameLst>
                                          <p:attrName>style.visibility</p:attrName>
                                        </p:attrNameLst>
                                      </p:cBhvr>
                                      <p:to>
                                        <p:strVal val="visible"/>
                                      </p:to>
                                    </p:set>
                                    <p:animEffect transition="in" filter="fade">
                                      <p:cBhvr>
                                        <p:cTn id="189" dur="500"/>
                                        <p:tgtEl>
                                          <p:spTgt spid="14"/>
                                        </p:tgtEl>
                                      </p:cBhvr>
                                    </p:animEffect>
                                  </p:childTnLst>
                                </p:cTn>
                              </p:par>
                              <p:par>
                                <p:cTn id="190" presetID="10" presetClass="entr" presetSubtype="0" fill="hold" nodeType="withEffect">
                                  <p:stCondLst>
                                    <p:cond delay="500"/>
                                  </p:stCondLst>
                                  <p:childTnLst>
                                    <p:set>
                                      <p:cBhvr>
                                        <p:cTn id="191" dur="1" fill="hold">
                                          <p:stCondLst>
                                            <p:cond delay="0"/>
                                          </p:stCondLst>
                                        </p:cTn>
                                        <p:tgtEl>
                                          <p:spTgt spid="7"/>
                                        </p:tgtEl>
                                        <p:attrNameLst>
                                          <p:attrName>style.visibility</p:attrName>
                                        </p:attrNameLst>
                                      </p:cBhvr>
                                      <p:to>
                                        <p:strVal val="visible"/>
                                      </p:to>
                                    </p:set>
                                    <p:animEffect transition="in" filter="fade">
                                      <p:cBhvr>
                                        <p:cTn id="192" dur="500"/>
                                        <p:tgtEl>
                                          <p:spTgt spid="7"/>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12"/>
                                        </p:tgtEl>
                                        <p:attrNameLst>
                                          <p:attrName>style.visibility</p:attrName>
                                        </p:attrNameLst>
                                      </p:cBhvr>
                                      <p:to>
                                        <p:strVal val="visible"/>
                                      </p:to>
                                    </p:set>
                                    <p:animEffect transition="in" filter="fade">
                                      <p:cBhvr>
                                        <p:cTn id="19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p:bldP spid="19" grpId="1"/>
      <p:bldP spid="20" grpId="0"/>
      <p:bldP spid="20" grpId="1"/>
      <p:bldP spid="21" grpId="0" animBg="1"/>
      <p:bldP spid="21" grpId="1" animBg="1"/>
      <p:bldP spid="22" grpId="0"/>
      <p:bldP spid="22" grpId="1"/>
      <p:bldP spid="23" grpId="0" animBg="1"/>
      <p:bldP spid="23" grpId="1" animBg="1"/>
      <p:bldP spid="24" grpId="0" animBg="1"/>
      <p:bldP spid="24"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p:bldP spid="35" grpId="1"/>
      <p:bldP spid="36" grpId="0" animBg="1"/>
      <p:bldP spid="36" grpId="1" animBg="1"/>
      <p:bldP spid="37" grpId="0" animBg="1"/>
      <p:bldP spid="3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91" y="1402350"/>
            <a:ext cx="11790276" cy="1872043"/>
          </a:xfrm>
          <a:prstGeom prst="rect">
            <a:avLst/>
          </a:prstGeom>
          <a:noFill/>
          <a:ln>
            <a:noFill/>
          </a:ln>
        </p:spPr>
      </p:pic>
      <p:sp>
        <p:nvSpPr>
          <p:cNvPr id="5" name="TextBox 4"/>
          <p:cNvSpPr txBox="1"/>
          <p:nvPr/>
        </p:nvSpPr>
        <p:spPr>
          <a:xfrm>
            <a:off x="-25864" y="515486"/>
            <a:ext cx="4323071"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A Consistent Story</a:t>
            </a:r>
            <a:endParaRPr lang="en-US" sz="3700" dirty="0">
              <a:solidFill>
                <a:prstClr val="white"/>
              </a:solidFill>
              <a:latin typeface="Whitney HTF SemiBold" pitchFamily="50" charset="0"/>
            </a:endParaRPr>
          </a:p>
        </p:txBody>
      </p:sp>
      <p:grpSp>
        <p:nvGrpSpPr>
          <p:cNvPr id="56" name="Group 55"/>
          <p:cNvGrpSpPr/>
          <p:nvPr/>
        </p:nvGrpSpPr>
        <p:grpSpPr>
          <a:xfrm>
            <a:off x="622299" y="2914650"/>
            <a:ext cx="3003584" cy="3696420"/>
            <a:chOff x="848388" y="2869135"/>
            <a:chExt cx="3003584" cy="3696420"/>
          </a:xfrm>
        </p:grpSpPr>
        <p:pic>
          <p:nvPicPr>
            <p:cNvPr id="2050" name="Picture 2" descr="http://spacemarinechaptergame.wikispaces.com/file/view/contemptor.jpg/261917166/370x325/contempt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388" y="3927272"/>
              <a:ext cx="3003584" cy="263828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1783427" y="2869135"/>
              <a:ext cx="616999" cy="96138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4297207" y="2608914"/>
            <a:ext cx="2990576" cy="4096326"/>
            <a:chOff x="4019824" y="2550659"/>
            <a:chExt cx="2990576" cy="4096326"/>
          </a:xfrm>
        </p:grpSpPr>
        <p:grpSp>
          <p:nvGrpSpPr>
            <p:cNvPr id="51" name="Group 50"/>
            <p:cNvGrpSpPr/>
            <p:nvPr/>
          </p:nvGrpSpPr>
          <p:grpSpPr>
            <a:xfrm>
              <a:off x="4367416" y="3837526"/>
              <a:ext cx="2642984" cy="2809459"/>
              <a:chOff x="4320524" y="3849249"/>
              <a:chExt cx="2642984" cy="2832511"/>
            </a:xfrm>
            <a:effectLst>
              <a:outerShdw blurRad="50800" dist="38100" dir="2700000" algn="tl" rotWithShape="0">
                <a:prstClr val="black">
                  <a:alpha val="40000"/>
                </a:prstClr>
              </a:outerShdw>
            </a:effectLst>
          </p:grpSpPr>
          <p:sp>
            <p:nvSpPr>
              <p:cNvPr id="50" name="Rectangle 49"/>
              <p:cNvSpPr/>
              <p:nvPr/>
            </p:nvSpPr>
            <p:spPr>
              <a:xfrm>
                <a:off x="4320524" y="3849249"/>
                <a:ext cx="2642984" cy="2832511"/>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9" name="Group 48"/>
              <p:cNvGrpSpPr/>
              <p:nvPr/>
            </p:nvGrpSpPr>
            <p:grpSpPr>
              <a:xfrm>
                <a:off x="4583722" y="4001648"/>
                <a:ext cx="2208702" cy="2574605"/>
                <a:chOff x="4583722" y="4001648"/>
                <a:chExt cx="2208702" cy="2574605"/>
              </a:xfrm>
            </p:grpSpPr>
            <p:pic>
              <p:nvPicPr>
                <p:cNvPr id="2052" name="Picture 4" descr="http://n.i.uol.com.br/licaodecasa/biografias/ilsu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3722" y="4001648"/>
                  <a:ext cx="14954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n.i.uol.com.br/licaodecasa/biografias/ilsu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616" y="4144533"/>
                  <a:ext cx="14954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n.i.uol.com.br/licaodecasa/biografias/ilsu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1787" y="4322506"/>
                  <a:ext cx="14954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n.i.uol.com.br/licaodecasa/biografias/ilsu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730" y="4500056"/>
                  <a:ext cx="14954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n.i.uol.com.br/licaodecasa/biografias/ilsu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6999" y="4671253"/>
                  <a:ext cx="1495425" cy="1905000"/>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58" name="Straight Connector 57"/>
            <p:cNvCxnSpPr>
              <a:endCxn id="50" idx="0"/>
            </p:cNvCxnSpPr>
            <p:nvPr/>
          </p:nvCxnSpPr>
          <p:spPr>
            <a:xfrm>
              <a:off x="4019824" y="2550659"/>
              <a:ext cx="1669084" cy="128686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8161062" y="2654390"/>
            <a:ext cx="3703186" cy="3985256"/>
            <a:chOff x="7500316" y="2580299"/>
            <a:chExt cx="3703186" cy="3985256"/>
          </a:xfrm>
        </p:grpSpPr>
        <p:pic>
          <p:nvPicPr>
            <p:cNvPr id="53" name="Picture 52"/>
            <p:cNvPicPr>
              <a:picLocks noChangeAspect="1"/>
            </p:cNvPicPr>
            <p:nvPr/>
          </p:nvPicPr>
          <p:blipFill>
            <a:blip r:embed="rId7"/>
            <a:stretch>
              <a:fillRect/>
            </a:stretch>
          </p:blipFill>
          <p:spPr>
            <a:xfrm>
              <a:off x="7500316" y="3927272"/>
              <a:ext cx="3703186" cy="2638283"/>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61" name="Straight Connector 60"/>
            <p:cNvCxnSpPr/>
            <p:nvPr/>
          </p:nvCxnSpPr>
          <p:spPr>
            <a:xfrm>
              <a:off x="8020636" y="2580299"/>
              <a:ext cx="1331273" cy="125021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6751487" y="498583"/>
            <a:ext cx="5440513" cy="689420"/>
          </a:xfrm>
          <a:prstGeom prst="rect">
            <a:avLst/>
          </a:prstGeom>
          <a:solidFill>
            <a:srgbClr val="000F12"/>
          </a:solidFill>
        </p:spPr>
        <p:txBody>
          <a:bodyPr wrap="square" bIns="73152" rtlCol="0">
            <a:spAutoFit/>
          </a:bodyPr>
          <a:lstStyle/>
          <a:p>
            <a:r>
              <a:rPr lang="en-US" sz="3700" dirty="0" smtClean="0">
                <a:solidFill>
                  <a:srgbClr val="FF0000"/>
                </a:solidFill>
                <a:latin typeface="Whitney HTF SemiBold" pitchFamily="50" charset="0"/>
              </a:rPr>
              <a:t> The </a:t>
            </a:r>
            <a:r>
              <a:rPr lang="en-US" sz="3700" dirty="0" err="1" smtClean="0">
                <a:solidFill>
                  <a:srgbClr val="FF0000"/>
                </a:solidFill>
                <a:latin typeface="Whitney HTF SemiBold" pitchFamily="50" charset="0"/>
              </a:rPr>
              <a:t>MetaNarrative</a:t>
            </a:r>
            <a:r>
              <a:rPr lang="en-US" sz="3700" dirty="0" smtClean="0">
                <a:solidFill>
                  <a:srgbClr val="FF0000"/>
                </a:solidFill>
                <a:latin typeface="Whitney HTF SemiBold" pitchFamily="50" charset="0"/>
              </a:rPr>
              <a:t> Guide</a:t>
            </a:r>
            <a:endParaRPr lang="en-US" sz="3700" dirty="0">
              <a:solidFill>
                <a:srgbClr val="FF0000"/>
              </a:solidFill>
              <a:latin typeface="Whitney HTF SemiBold" pitchFamily="50" charset="0"/>
            </a:endParaRPr>
          </a:p>
        </p:txBody>
      </p:sp>
    </p:spTree>
    <p:extLst>
      <p:ext uri="{BB962C8B-B14F-4D97-AF65-F5344CB8AC3E}">
        <p14:creationId xmlns:p14="http://schemas.microsoft.com/office/powerpoint/2010/main" val="1771154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724650" y="341764"/>
            <a:ext cx="4860035" cy="6516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0" y="515486"/>
            <a:ext cx="4186238"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Theme: Case Study</a:t>
            </a:r>
            <a:endParaRPr lang="en-US" sz="3700" dirty="0">
              <a:solidFill>
                <a:prstClr val="white"/>
              </a:solidFill>
              <a:latin typeface="Whitney HTF SemiBold" pitchFamily="50" charset="0"/>
            </a:endParaRPr>
          </a:p>
        </p:txBody>
      </p:sp>
      <p:sp>
        <p:nvSpPr>
          <p:cNvPr id="4" name="Rectangle 3"/>
          <p:cNvSpPr/>
          <p:nvPr/>
        </p:nvSpPr>
        <p:spPr>
          <a:xfrm>
            <a:off x="381000" y="1684836"/>
            <a:ext cx="6096000" cy="3724096"/>
          </a:xfrm>
          <a:prstGeom prst="rect">
            <a:avLst/>
          </a:prstGeom>
        </p:spPr>
        <p:txBody>
          <a:bodyPr>
            <a:spAutoFit/>
          </a:bodyPr>
          <a:lstStyle/>
          <a:p>
            <a:r>
              <a:rPr lang="en-US" sz="4000" dirty="0" smtClean="0">
                <a:solidFill>
                  <a:srgbClr val="000000"/>
                </a:solidFill>
                <a:latin typeface="Whitney HTF Condensed" charset="0"/>
              </a:rPr>
              <a:t>Slightly hard fiction with future Earth a battleground. </a:t>
            </a:r>
          </a:p>
          <a:p>
            <a:endParaRPr lang="en-US" dirty="0">
              <a:solidFill>
                <a:srgbClr val="000000"/>
              </a:solidFill>
              <a:latin typeface="Whitney HTF Condensed" charset="0"/>
            </a:endParaRPr>
          </a:p>
          <a:p>
            <a:r>
              <a:rPr lang="en-US" sz="4000" dirty="0" smtClean="0">
                <a:solidFill>
                  <a:srgbClr val="000000"/>
                </a:solidFill>
                <a:latin typeface="Whitney HTF Condensed" charset="0"/>
              </a:rPr>
              <a:t>Think Terminator with robots from </a:t>
            </a:r>
            <a:r>
              <a:rPr lang="en-US" sz="4000" dirty="0">
                <a:solidFill>
                  <a:srgbClr val="000000"/>
                </a:solidFill>
                <a:latin typeface="Whitney HTF Condensed" charset="0"/>
              </a:rPr>
              <a:t>outer </a:t>
            </a:r>
            <a:r>
              <a:rPr lang="en-US" sz="4000" dirty="0" smtClean="0">
                <a:solidFill>
                  <a:srgbClr val="000000"/>
                </a:solidFill>
                <a:latin typeface="Whitney HTF Condensed" charset="0"/>
              </a:rPr>
              <a:t>space. </a:t>
            </a:r>
          </a:p>
          <a:p>
            <a:endParaRPr lang="en-US" dirty="0">
              <a:solidFill>
                <a:srgbClr val="000000"/>
              </a:solidFill>
              <a:latin typeface="Whitney HTF Condensed" charset="0"/>
            </a:endParaRPr>
          </a:p>
          <a:p>
            <a:r>
              <a:rPr lang="en-US" sz="4000" dirty="0" smtClean="0">
                <a:solidFill>
                  <a:srgbClr val="000000"/>
                </a:solidFill>
                <a:latin typeface="Whitney HTF Condensed" charset="0"/>
              </a:rPr>
              <a:t>Humor inspired by Monty Python.</a:t>
            </a:r>
            <a:endParaRPr lang="en-US" sz="4000" dirty="0">
              <a:solidFill>
                <a:srgbClr val="000F12"/>
              </a:solidFill>
              <a:latin typeface="Whitney HTF Condensed" charset="0"/>
            </a:endParaRPr>
          </a:p>
        </p:txBody>
      </p:sp>
      <p:sp>
        <p:nvSpPr>
          <p:cNvPr id="6" name="TextBox 5"/>
          <p:cNvSpPr txBox="1"/>
          <p:nvPr/>
        </p:nvSpPr>
        <p:spPr>
          <a:xfrm>
            <a:off x="6751487" y="498583"/>
            <a:ext cx="5440513" cy="689420"/>
          </a:xfrm>
          <a:prstGeom prst="rect">
            <a:avLst/>
          </a:prstGeom>
          <a:solidFill>
            <a:srgbClr val="000F12"/>
          </a:solidFill>
        </p:spPr>
        <p:txBody>
          <a:bodyPr wrap="square" bIns="73152" rtlCol="0">
            <a:spAutoFit/>
          </a:bodyPr>
          <a:lstStyle/>
          <a:p>
            <a:r>
              <a:rPr lang="en-US" sz="3700" dirty="0" smtClean="0">
                <a:solidFill>
                  <a:srgbClr val="FF0000"/>
                </a:solidFill>
                <a:latin typeface="Whitney HTF SemiBold" pitchFamily="50" charset="0"/>
              </a:rPr>
              <a:t> The </a:t>
            </a:r>
            <a:r>
              <a:rPr lang="en-US" sz="3700" dirty="0" err="1" smtClean="0">
                <a:solidFill>
                  <a:srgbClr val="FF0000"/>
                </a:solidFill>
                <a:latin typeface="Whitney HTF SemiBold" pitchFamily="50" charset="0"/>
              </a:rPr>
              <a:t>MetaNarrative</a:t>
            </a:r>
            <a:r>
              <a:rPr lang="en-US" sz="3700" dirty="0" smtClean="0">
                <a:solidFill>
                  <a:srgbClr val="FF0000"/>
                </a:solidFill>
                <a:latin typeface="Whitney HTF SemiBold" pitchFamily="50" charset="0"/>
              </a:rPr>
              <a:t> Guide</a:t>
            </a:r>
            <a:endParaRPr lang="en-US" sz="3700" dirty="0">
              <a:solidFill>
                <a:srgbClr val="FF0000"/>
              </a:solidFill>
              <a:latin typeface="Whitney HTF SemiBold" pitchFamily="50" charset="0"/>
            </a:endParaRPr>
          </a:p>
        </p:txBody>
      </p:sp>
    </p:spTree>
    <p:extLst>
      <p:ext uri="{BB962C8B-B14F-4D97-AF65-F5344CB8AC3E}">
        <p14:creationId xmlns:p14="http://schemas.microsoft.com/office/powerpoint/2010/main" val="35362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1" y="515486"/>
            <a:ext cx="3960823"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Villain: Case Study</a:t>
            </a:r>
            <a:endParaRPr lang="en-US" sz="3700" dirty="0">
              <a:solidFill>
                <a:prstClr val="white"/>
              </a:solidFill>
              <a:latin typeface="Whitney HTF SemiBold" pitchFamily="50" charset="0"/>
            </a:endParaRPr>
          </a:p>
        </p:txBody>
      </p:sp>
      <p:pic>
        <p:nvPicPr>
          <p:cNvPr id="28" name="Picture 8" descr="C:\Users\agentorange1537\Desktop\DesignFixionFiles\images\images\DesignFixion_Slide_Robots_2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5458" y="2215512"/>
            <a:ext cx="1722606" cy="37564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gentorange1537\Desktop\DesignFixionFiles\images\images\DesignFixion_Slide_Robots_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14" y="2101304"/>
            <a:ext cx="1837740" cy="38757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1" descr="C:\Users\agentorange1537\Desktop\DesignFixionFiles\images\images\DesignFixion_Slide_Robots_1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0822" y="2237549"/>
            <a:ext cx="3223489" cy="36829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 descr="C:\Users\agentorange1537\Desktop\DesignFixionFiles\images\images\DesignFixion_Slide_Robots_0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46" y="2106812"/>
            <a:ext cx="3317943" cy="387570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678817" y="3085449"/>
            <a:ext cx="1901125" cy="707886"/>
          </a:xfrm>
          <a:prstGeom prst="rect">
            <a:avLst/>
          </a:prstGeom>
          <a:noFill/>
        </p:spPr>
        <p:txBody>
          <a:bodyPr wrap="square" rtlCol="0">
            <a:spAutoFit/>
          </a:bodyPr>
          <a:lstStyle/>
          <a:p>
            <a:r>
              <a:rPr lang="en-US" sz="2000" dirty="0" smtClean="0">
                <a:solidFill>
                  <a:prstClr val="white"/>
                </a:solidFill>
                <a:latin typeface="Consolas" panose="020B0609020204030204" pitchFamily="49" charset="0"/>
                <a:cs typeface="Consolas" panose="020B0609020204030204" pitchFamily="49" charset="0"/>
              </a:rPr>
              <a:t>“as you know, Jim…”</a:t>
            </a:r>
            <a:endParaRPr lang="en-US" sz="2000" dirty="0">
              <a:solidFill>
                <a:prstClr val="white"/>
              </a:solidFill>
              <a:latin typeface="Consolas" panose="020B0609020204030204" pitchFamily="49" charset="0"/>
              <a:cs typeface="Consolas" panose="020B0609020204030204" pitchFamily="49" charset="0"/>
            </a:endParaRPr>
          </a:p>
        </p:txBody>
      </p:sp>
      <p:sp>
        <p:nvSpPr>
          <p:cNvPr id="33" name="TextBox 32"/>
          <p:cNvSpPr txBox="1"/>
          <p:nvPr/>
        </p:nvSpPr>
        <p:spPr>
          <a:xfrm>
            <a:off x="1415812" y="4684811"/>
            <a:ext cx="3373402" cy="1015663"/>
          </a:xfrm>
          <a:prstGeom prst="rect">
            <a:avLst/>
          </a:prstGeom>
          <a:noFill/>
        </p:spPr>
        <p:txBody>
          <a:bodyPr wrap="square" rtlCol="0">
            <a:spAutoFit/>
          </a:bodyPr>
          <a:lstStyle/>
          <a:p>
            <a:pPr algn="r"/>
            <a:r>
              <a:rPr lang="en-US" sz="2000" dirty="0" smtClean="0">
                <a:solidFill>
                  <a:prstClr val="white"/>
                </a:solidFill>
                <a:latin typeface="Consolas" panose="020B0609020204030204" pitchFamily="49" charset="0"/>
                <a:cs typeface="Consolas" panose="020B0609020204030204" pitchFamily="49" charset="0"/>
              </a:rPr>
              <a:t>“I’ll show you my source code if you show me yours…”</a:t>
            </a:r>
            <a:endParaRPr lang="en-US" sz="2000" dirty="0">
              <a:solidFill>
                <a:prstClr val="white"/>
              </a:solidFill>
              <a:latin typeface="Consolas" panose="020B0609020204030204" pitchFamily="49" charset="0"/>
              <a:cs typeface="Consolas" panose="020B0609020204030204" pitchFamily="49" charset="0"/>
            </a:endParaRPr>
          </a:p>
        </p:txBody>
      </p:sp>
      <p:pic>
        <p:nvPicPr>
          <p:cNvPr id="34" name="Picture 2" descr="C:\Users\agentorange1537\Desktop\DesignFixionFiles\images\images\DesignFixion_Slide_Robots_1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65997" y="1122303"/>
            <a:ext cx="722201" cy="63945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gentorange1537\Desktop\DesignFixionFiles\images\images\DesignFixion_Slide_Robots_2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97141" y="5222378"/>
            <a:ext cx="839663" cy="6778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C:\Users\agentorange1537\Desktop\DesignFixionFiles\images\images\DesignFixion_Slide_Robots_06.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19658" y="1375381"/>
            <a:ext cx="1767382" cy="11035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agentorange1537\Desktop\DesignFixionFiles\images\images\DesignFixion_Slide_Robots_09.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4703" y="1752356"/>
            <a:ext cx="2007574" cy="6394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Users\agentorange1537\Desktop\DesignFixionFiles\images\images\DesignFixion_Slide_Robots_14.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83996" y="1383069"/>
            <a:ext cx="1803044" cy="113234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6205317" y="2424769"/>
            <a:ext cx="2095757" cy="707886"/>
          </a:xfrm>
          <a:prstGeom prst="rect">
            <a:avLst/>
          </a:prstGeom>
          <a:noFill/>
        </p:spPr>
        <p:txBody>
          <a:bodyPr wrap="square" rtlCol="0">
            <a:spAutoFit/>
          </a:bodyPr>
          <a:lstStyle/>
          <a:p>
            <a:pPr algn="r"/>
            <a:r>
              <a:rPr lang="en-US" sz="2000" dirty="0" smtClean="0">
                <a:solidFill>
                  <a:prstClr val="white"/>
                </a:solidFill>
                <a:latin typeface="Consolas" panose="020B0609020204030204" pitchFamily="49" charset="0"/>
                <a:cs typeface="Consolas" panose="020B0609020204030204" pitchFamily="49" charset="0"/>
              </a:rPr>
              <a:t>“cyber assets </a:t>
            </a:r>
            <a:br>
              <a:rPr lang="en-US" sz="2000" dirty="0" smtClean="0">
                <a:solidFill>
                  <a:prstClr val="white"/>
                </a:solidFill>
                <a:latin typeface="Consolas" panose="020B0609020204030204" pitchFamily="49" charset="0"/>
                <a:cs typeface="Consolas" panose="020B0609020204030204" pitchFamily="49" charset="0"/>
              </a:rPr>
            </a:br>
            <a:r>
              <a:rPr lang="en-US" sz="2000" dirty="0" smtClean="0">
                <a:solidFill>
                  <a:prstClr val="white"/>
                </a:solidFill>
                <a:latin typeface="Consolas" panose="020B0609020204030204" pitchFamily="49" charset="0"/>
                <a:cs typeface="Consolas" panose="020B0609020204030204" pitchFamily="49" charset="0"/>
              </a:rPr>
              <a:t>…nom </a:t>
            </a:r>
            <a:r>
              <a:rPr lang="en-US" sz="2000" dirty="0" err="1" smtClean="0">
                <a:solidFill>
                  <a:prstClr val="white"/>
                </a:solidFill>
                <a:latin typeface="Consolas" panose="020B0609020204030204" pitchFamily="49" charset="0"/>
                <a:cs typeface="Consolas" panose="020B0609020204030204" pitchFamily="49" charset="0"/>
              </a:rPr>
              <a:t>nom</a:t>
            </a:r>
            <a:r>
              <a:rPr lang="en-US" sz="2000" dirty="0" smtClean="0">
                <a:solidFill>
                  <a:prstClr val="white"/>
                </a:solidFill>
                <a:latin typeface="Consolas" panose="020B0609020204030204" pitchFamily="49" charset="0"/>
                <a:cs typeface="Consolas" panose="020B0609020204030204" pitchFamily="49" charset="0"/>
              </a:rPr>
              <a:t> </a:t>
            </a:r>
            <a:r>
              <a:rPr lang="en-US" sz="2000" dirty="0" err="1" smtClean="0">
                <a:solidFill>
                  <a:prstClr val="white"/>
                </a:solidFill>
                <a:latin typeface="Consolas" panose="020B0609020204030204" pitchFamily="49" charset="0"/>
                <a:cs typeface="Consolas" panose="020B0609020204030204" pitchFamily="49" charset="0"/>
              </a:rPr>
              <a:t>nom</a:t>
            </a:r>
            <a:r>
              <a:rPr lang="en-US" sz="2000" dirty="0" smtClean="0">
                <a:solidFill>
                  <a:prstClr val="white"/>
                </a:solidFill>
                <a:latin typeface="Consolas" panose="020B0609020204030204" pitchFamily="49" charset="0"/>
                <a:cs typeface="Consolas" panose="020B0609020204030204" pitchFamily="49" charset="0"/>
              </a:rPr>
              <a:t>”</a:t>
            </a:r>
            <a:endParaRPr lang="en-US" sz="2000" dirty="0">
              <a:solidFill>
                <a:prstClr val="white"/>
              </a:solidFill>
              <a:latin typeface="Consolas" panose="020B0609020204030204" pitchFamily="49" charset="0"/>
              <a:cs typeface="Consolas" panose="020B0609020204030204" pitchFamily="49" charset="0"/>
            </a:endParaRPr>
          </a:p>
        </p:txBody>
      </p:sp>
      <p:pic>
        <p:nvPicPr>
          <p:cNvPr id="40" name="Picture 5" descr="C:\Users\agentorange1537\Desktop\DesignFixionFiles\images\images\DesignFixion_Slide_Robots_0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52945" y="1383069"/>
            <a:ext cx="4213474" cy="461310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80538" y="453701"/>
            <a:ext cx="4000567" cy="6042524"/>
          </a:xfrm>
          <a:prstGeom prst="rect">
            <a:avLst/>
          </a:prstGeom>
          <a:ln>
            <a:noFill/>
          </a:ln>
          <a:effectLst>
            <a:outerShdw blurRad="190500" algn="tl" rotWithShape="0">
              <a:srgbClr val="000000">
                <a:alpha val="70000"/>
              </a:srgbClr>
            </a:outerShdw>
          </a:effectLst>
        </p:spPr>
      </p:pic>
      <p:pic>
        <p:nvPicPr>
          <p:cNvPr id="44" name="Picture 43"/>
          <p:cNvPicPr>
            <a:picLocks noChangeAspect="1"/>
          </p:cNvPicPr>
          <p:nvPr/>
        </p:nvPicPr>
        <p:blipFill>
          <a:blip r:embed="rId15"/>
          <a:stretch>
            <a:fillRect/>
          </a:stretch>
        </p:blipFill>
        <p:spPr>
          <a:xfrm>
            <a:off x="355758" y="1621259"/>
            <a:ext cx="5123987" cy="4048826"/>
          </a:xfrm>
          <a:prstGeom prst="rect">
            <a:avLst/>
          </a:prstGeom>
          <a:ln>
            <a:noFill/>
          </a:ln>
          <a:effectLst>
            <a:outerShdw blurRad="190500" algn="tl" rotWithShape="0">
              <a:srgbClr val="000000">
                <a:alpha val="70000"/>
              </a:srgbClr>
            </a:outerShdw>
          </a:effectLst>
        </p:spPr>
      </p:pic>
      <p:pic>
        <p:nvPicPr>
          <p:cNvPr id="45" name="Picture 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17607" y="2602190"/>
            <a:ext cx="3367882" cy="3298081"/>
          </a:xfrm>
          <a:prstGeom prst="rect">
            <a:avLst/>
          </a:prstGeom>
          <a:solidFill>
            <a:schemeClr val="bg1">
              <a:lumMod val="95000"/>
            </a:schemeClr>
          </a:solidFill>
          <a:effectLst>
            <a:outerShdw blurRad="50800" dist="38100" dir="2700000" algn="tl" rotWithShape="0">
              <a:prstClr val="black">
                <a:alpha val="40000"/>
              </a:prstClr>
            </a:outerShdw>
          </a:effectLst>
        </p:spPr>
      </p:pic>
      <p:sp>
        <p:nvSpPr>
          <p:cNvPr id="42" name="TextBox 41"/>
          <p:cNvSpPr txBox="1"/>
          <p:nvPr/>
        </p:nvSpPr>
        <p:spPr>
          <a:xfrm>
            <a:off x="6280208" y="2746594"/>
            <a:ext cx="4007334" cy="954107"/>
          </a:xfrm>
          <a:prstGeom prst="rect">
            <a:avLst/>
          </a:prstGeom>
          <a:noFill/>
        </p:spPr>
        <p:txBody>
          <a:bodyPr wrap="square" rtlCol="0">
            <a:spAutoFit/>
          </a:bodyPr>
          <a:lstStyle/>
          <a:p>
            <a:r>
              <a:rPr lang="en-US" sz="2800" dirty="0" smtClean="0">
                <a:solidFill>
                  <a:prstClr val="white"/>
                </a:solidFill>
                <a:latin typeface="Consolas" panose="020B0609020204030204" pitchFamily="49" charset="0"/>
                <a:cs typeface="Consolas" panose="020B0609020204030204" pitchFamily="49" charset="0"/>
              </a:rPr>
              <a:t>“whirl, clank, crunch, grind”</a:t>
            </a:r>
            <a:endParaRPr lang="en-US" sz="2800" dirty="0">
              <a:solidFill>
                <a:prstClr val="white"/>
              </a:solidFill>
              <a:latin typeface="Consolas" panose="020B0609020204030204" pitchFamily="49" charset="0"/>
              <a:cs typeface="Consolas" panose="020B0609020204030204" pitchFamily="49" charset="0"/>
            </a:endParaRPr>
          </a:p>
        </p:txBody>
      </p:sp>
      <p:sp>
        <p:nvSpPr>
          <p:cNvPr id="27" name="TextBox 26"/>
          <p:cNvSpPr txBox="1"/>
          <p:nvPr/>
        </p:nvSpPr>
        <p:spPr>
          <a:xfrm>
            <a:off x="-10558" y="516444"/>
            <a:ext cx="3971380" cy="689420"/>
          </a:xfrm>
          <a:prstGeom prst="rect">
            <a:avLst/>
          </a:prstGeom>
          <a:solidFill>
            <a:schemeClr val="accent3">
              <a:lumMod val="75000"/>
            </a:schemeClr>
          </a:solidFill>
        </p:spPr>
        <p:txBody>
          <a:bodyPr wrap="square" bIns="73152" rtlCol="0">
            <a:spAutoFit/>
          </a:bodyPr>
          <a:lstStyle/>
          <a:p>
            <a:r>
              <a:rPr lang="en-US" sz="3700" dirty="0" smtClean="0">
                <a:solidFill>
                  <a:prstClr val="white"/>
                </a:solidFill>
                <a:latin typeface="Whitney HTF SemiBold" pitchFamily="50" charset="0"/>
              </a:rPr>
              <a:t>[Top Secret]</a:t>
            </a:r>
            <a:endParaRPr lang="en-US" sz="3700" dirty="0">
              <a:solidFill>
                <a:prstClr val="white"/>
              </a:solidFill>
              <a:latin typeface="Whitney HTF SemiBold" pitchFamily="50" charset="0"/>
            </a:endParaRPr>
          </a:p>
        </p:txBody>
      </p:sp>
      <p:pic>
        <p:nvPicPr>
          <p:cNvPr id="41" name="Picture 6" descr="C:\Users\agentorange1537\Desktop\DesignFixionFiles\images\images\DesignFixion_Slide_Robots_1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9246" y="1044774"/>
            <a:ext cx="9113255" cy="543056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751487" y="498583"/>
            <a:ext cx="5440513" cy="689420"/>
          </a:xfrm>
          <a:prstGeom prst="rect">
            <a:avLst/>
          </a:prstGeom>
          <a:solidFill>
            <a:srgbClr val="000F12"/>
          </a:solidFill>
        </p:spPr>
        <p:txBody>
          <a:bodyPr wrap="square" bIns="73152" rtlCol="0">
            <a:spAutoFit/>
          </a:bodyPr>
          <a:lstStyle/>
          <a:p>
            <a:r>
              <a:rPr lang="en-US" sz="3700" dirty="0" smtClean="0">
                <a:solidFill>
                  <a:srgbClr val="FF0000"/>
                </a:solidFill>
                <a:latin typeface="Whitney HTF SemiBold" pitchFamily="50" charset="0"/>
              </a:rPr>
              <a:t> The </a:t>
            </a:r>
            <a:r>
              <a:rPr lang="en-US" sz="3700" dirty="0" err="1" smtClean="0">
                <a:solidFill>
                  <a:srgbClr val="FF0000"/>
                </a:solidFill>
                <a:latin typeface="Whitney HTF SemiBold" pitchFamily="50" charset="0"/>
              </a:rPr>
              <a:t>MetaNarrative</a:t>
            </a:r>
            <a:r>
              <a:rPr lang="en-US" sz="3700" dirty="0" smtClean="0">
                <a:solidFill>
                  <a:srgbClr val="FF0000"/>
                </a:solidFill>
                <a:latin typeface="Whitney HTF SemiBold" pitchFamily="50" charset="0"/>
              </a:rPr>
              <a:t> Guide</a:t>
            </a:r>
            <a:endParaRPr lang="en-US" sz="3700" dirty="0">
              <a:solidFill>
                <a:srgbClr val="FF0000"/>
              </a:solidFill>
              <a:latin typeface="Whitney HTF SemiBold" pitchFamily="50" charset="0"/>
            </a:endParaRPr>
          </a:p>
        </p:txBody>
      </p:sp>
    </p:spTree>
    <p:extLst>
      <p:ext uri="{BB962C8B-B14F-4D97-AF65-F5344CB8AC3E}">
        <p14:creationId xmlns:p14="http://schemas.microsoft.com/office/powerpoint/2010/main" val="3886764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xit" presetSubtype="0" fill="hold" nodeType="withEffect">
                                  <p:stCondLst>
                                    <p:cond delay="0"/>
                                  </p:stCondLst>
                                  <p:childTnLst>
                                    <p:animEffect transition="out" filter="fade">
                                      <p:cBhvr>
                                        <p:cTn id="34" dur="500"/>
                                        <p:tgtEl>
                                          <p:spTgt spid="38"/>
                                        </p:tgtEl>
                                      </p:cBhvr>
                                    </p:animEffect>
                                    <p:set>
                                      <p:cBhvr>
                                        <p:cTn id="35" dur="1" fill="hold">
                                          <p:stCondLst>
                                            <p:cond delay="499"/>
                                          </p:stCondLst>
                                        </p:cTn>
                                        <p:tgtEl>
                                          <p:spTgt spid="38"/>
                                        </p:tgtEl>
                                        <p:attrNameLst>
                                          <p:attrName>style.visibility</p:attrName>
                                        </p:attrNameLst>
                                      </p:cBhvr>
                                      <p:to>
                                        <p:strVal val="hidden"/>
                                      </p:to>
                                    </p:set>
                                  </p:childTnLst>
                                </p:cTn>
                              </p:par>
                              <p:par>
                                <p:cTn id="36" presetID="10" presetClass="entr" presetSubtype="0" fill="hold" grpId="0" nodeType="withEffect">
                                  <p:stCondLst>
                                    <p:cond delay="100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xit" presetSubtype="10" fill="hold" nodeType="clickEffect">
                                  <p:stCondLst>
                                    <p:cond delay="0"/>
                                  </p:stCondLst>
                                  <p:childTnLst>
                                    <p:animEffect transition="out" filter="randombar(horizontal)">
                                      <p:cBhvr>
                                        <p:cTn id="50" dur="250"/>
                                        <p:tgtEl>
                                          <p:spTgt spid="31"/>
                                        </p:tgtEl>
                                      </p:cBhvr>
                                    </p:animEffect>
                                    <p:set>
                                      <p:cBhvr>
                                        <p:cTn id="51" dur="1" fill="hold">
                                          <p:stCondLst>
                                            <p:cond delay="249"/>
                                          </p:stCondLst>
                                        </p:cTn>
                                        <p:tgtEl>
                                          <p:spTgt spid="31"/>
                                        </p:tgtEl>
                                        <p:attrNameLst>
                                          <p:attrName>style.visibility</p:attrName>
                                        </p:attrNameLst>
                                      </p:cBhvr>
                                      <p:to>
                                        <p:strVal val="hidden"/>
                                      </p:to>
                                    </p:set>
                                  </p:childTnLst>
                                </p:cTn>
                              </p:par>
                              <p:par>
                                <p:cTn id="52" presetID="14" presetClass="exit" presetSubtype="10" fill="hold" grpId="1" nodeType="withEffect">
                                  <p:stCondLst>
                                    <p:cond delay="0"/>
                                  </p:stCondLst>
                                  <p:childTnLst>
                                    <p:animEffect transition="out" filter="randombar(horizontal)">
                                      <p:cBhvr>
                                        <p:cTn id="53" dur="250"/>
                                        <p:tgtEl>
                                          <p:spTgt spid="32"/>
                                        </p:tgtEl>
                                      </p:cBhvr>
                                    </p:animEffect>
                                    <p:set>
                                      <p:cBhvr>
                                        <p:cTn id="54" dur="1" fill="hold">
                                          <p:stCondLst>
                                            <p:cond delay="249"/>
                                          </p:stCondLst>
                                        </p:cTn>
                                        <p:tgtEl>
                                          <p:spTgt spid="32"/>
                                        </p:tgtEl>
                                        <p:attrNameLst>
                                          <p:attrName>style.visibility</p:attrName>
                                        </p:attrNameLst>
                                      </p:cBhvr>
                                      <p:to>
                                        <p:strVal val="hidden"/>
                                      </p:to>
                                    </p:set>
                                  </p:childTnLst>
                                </p:cTn>
                              </p:par>
                              <p:par>
                                <p:cTn id="55" presetID="14" presetClass="exit" presetSubtype="10" fill="hold" nodeType="withEffect">
                                  <p:stCondLst>
                                    <p:cond delay="0"/>
                                  </p:stCondLst>
                                  <p:childTnLst>
                                    <p:animEffect transition="out" filter="randombar(horizontal)">
                                      <p:cBhvr>
                                        <p:cTn id="56" dur="250"/>
                                        <p:tgtEl>
                                          <p:spTgt spid="30"/>
                                        </p:tgtEl>
                                      </p:cBhvr>
                                    </p:animEffect>
                                    <p:set>
                                      <p:cBhvr>
                                        <p:cTn id="57" dur="1" fill="hold">
                                          <p:stCondLst>
                                            <p:cond delay="249"/>
                                          </p:stCondLst>
                                        </p:cTn>
                                        <p:tgtEl>
                                          <p:spTgt spid="30"/>
                                        </p:tgtEl>
                                        <p:attrNameLst>
                                          <p:attrName>style.visibility</p:attrName>
                                        </p:attrNameLst>
                                      </p:cBhvr>
                                      <p:to>
                                        <p:strVal val="hidden"/>
                                      </p:to>
                                    </p:set>
                                  </p:childTnLst>
                                </p:cTn>
                              </p:par>
                              <p:par>
                                <p:cTn id="58" presetID="14" presetClass="exit" presetSubtype="10" fill="hold" grpId="1" nodeType="withEffect">
                                  <p:stCondLst>
                                    <p:cond delay="0"/>
                                  </p:stCondLst>
                                  <p:childTnLst>
                                    <p:animEffect transition="out" filter="randombar(horizontal)">
                                      <p:cBhvr>
                                        <p:cTn id="59" dur="250"/>
                                        <p:tgtEl>
                                          <p:spTgt spid="33"/>
                                        </p:tgtEl>
                                      </p:cBhvr>
                                    </p:animEffect>
                                    <p:set>
                                      <p:cBhvr>
                                        <p:cTn id="60" dur="1" fill="hold">
                                          <p:stCondLst>
                                            <p:cond delay="249"/>
                                          </p:stCondLst>
                                        </p:cTn>
                                        <p:tgtEl>
                                          <p:spTgt spid="33"/>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250"/>
                                        <p:tgtEl>
                                          <p:spTgt spid="37"/>
                                        </p:tgtEl>
                                      </p:cBhvr>
                                    </p:animEffect>
                                    <p:set>
                                      <p:cBhvr>
                                        <p:cTn id="63" dur="1" fill="hold">
                                          <p:stCondLst>
                                            <p:cond delay="249"/>
                                          </p:stCondLst>
                                        </p:cTn>
                                        <p:tgtEl>
                                          <p:spTgt spid="37"/>
                                        </p:tgtEl>
                                        <p:attrNameLst>
                                          <p:attrName>style.visibility</p:attrName>
                                        </p:attrNameLst>
                                      </p:cBhvr>
                                      <p:to>
                                        <p:strVal val="hidden"/>
                                      </p:to>
                                    </p:set>
                                  </p:childTnLst>
                                </p:cTn>
                              </p:par>
                              <p:par>
                                <p:cTn id="64" presetID="14" presetClass="exit" presetSubtype="10" fill="hold" grpId="1" nodeType="withEffect">
                                  <p:stCondLst>
                                    <p:cond delay="0"/>
                                  </p:stCondLst>
                                  <p:childTnLst>
                                    <p:animEffect transition="out" filter="randombar(horizontal)">
                                      <p:cBhvr>
                                        <p:cTn id="65" dur="250"/>
                                        <p:tgtEl>
                                          <p:spTgt spid="39"/>
                                        </p:tgtEl>
                                      </p:cBhvr>
                                    </p:animEffect>
                                    <p:set>
                                      <p:cBhvr>
                                        <p:cTn id="66" dur="1" fill="hold">
                                          <p:stCondLst>
                                            <p:cond delay="249"/>
                                          </p:stCondLst>
                                        </p:cTn>
                                        <p:tgtEl>
                                          <p:spTgt spid="39"/>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250"/>
                                        <p:tgtEl>
                                          <p:spTgt spid="38"/>
                                        </p:tgtEl>
                                      </p:cBhvr>
                                    </p:animEffect>
                                    <p:set>
                                      <p:cBhvr>
                                        <p:cTn id="69" dur="1" fill="hold">
                                          <p:stCondLst>
                                            <p:cond delay="249"/>
                                          </p:stCondLst>
                                        </p:cTn>
                                        <p:tgtEl>
                                          <p:spTgt spid="38"/>
                                        </p:tgtEl>
                                        <p:attrNameLst>
                                          <p:attrName>style.visibility</p:attrName>
                                        </p:attrNameLst>
                                      </p:cBhvr>
                                      <p:to>
                                        <p:strVal val="hidden"/>
                                      </p:to>
                                    </p:set>
                                  </p:childTnLst>
                                </p:cTn>
                              </p:par>
                              <p:par>
                                <p:cTn id="70" presetID="14" presetClass="exit" presetSubtype="10" fill="hold" nodeType="withEffect">
                                  <p:stCondLst>
                                    <p:cond delay="0"/>
                                  </p:stCondLst>
                                  <p:childTnLst>
                                    <p:animEffect transition="out" filter="randombar(horizontal)">
                                      <p:cBhvr>
                                        <p:cTn id="71" dur="250"/>
                                        <p:tgtEl>
                                          <p:spTgt spid="34"/>
                                        </p:tgtEl>
                                      </p:cBhvr>
                                    </p:animEffect>
                                    <p:set>
                                      <p:cBhvr>
                                        <p:cTn id="72" dur="1" fill="hold">
                                          <p:stCondLst>
                                            <p:cond delay="249"/>
                                          </p:stCondLst>
                                        </p:cTn>
                                        <p:tgtEl>
                                          <p:spTgt spid="34"/>
                                        </p:tgtEl>
                                        <p:attrNameLst>
                                          <p:attrName>style.visibility</p:attrName>
                                        </p:attrNameLst>
                                      </p:cBhvr>
                                      <p:to>
                                        <p:strVal val="hidden"/>
                                      </p:to>
                                    </p:set>
                                  </p:childTnLst>
                                </p:cTn>
                              </p:par>
                              <p:par>
                                <p:cTn id="73" presetID="14" presetClass="exit" presetSubtype="10" fill="hold" nodeType="withEffect">
                                  <p:stCondLst>
                                    <p:cond delay="0"/>
                                  </p:stCondLst>
                                  <p:childTnLst>
                                    <p:animEffect transition="out" filter="randombar(horizontal)">
                                      <p:cBhvr>
                                        <p:cTn id="74" dur="250"/>
                                        <p:tgtEl>
                                          <p:spTgt spid="40"/>
                                        </p:tgtEl>
                                      </p:cBhvr>
                                    </p:animEffect>
                                    <p:set>
                                      <p:cBhvr>
                                        <p:cTn id="75" dur="1" fill="hold">
                                          <p:stCondLst>
                                            <p:cond delay="249"/>
                                          </p:stCondLst>
                                        </p:cTn>
                                        <p:tgtEl>
                                          <p:spTgt spid="40"/>
                                        </p:tgtEl>
                                        <p:attrNameLst>
                                          <p:attrName>style.visibility</p:attrName>
                                        </p:attrNameLst>
                                      </p:cBhvr>
                                      <p:to>
                                        <p:strVal val="hidden"/>
                                      </p:to>
                                    </p:set>
                                  </p:childTnLst>
                                </p:cTn>
                              </p:par>
                              <p:par>
                                <p:cTn id="76" presetID="14" presetClass="exit" presetSubtype="10" fill="hold" nodeType="withEffect">
                                  <p:stCondLst>
                                    <p:cond delay="0"/>
                                  </p:stCondLst>
                                  <p:childTnLst>
                                    <p:animEffect transition="out" filter="randombar(horizontal)">
                                      <p:cBhvr>
                                        <p:cTn id="77" dur="250"/>
                                        <p:tgtEl>
                                          <p:spTgt spid="35"/>
                                        </p:tgtEl>
                                      </p:cBhvr>
                                    </p:animEffect>
                                    <p:set>
                                      <p:cBhvr>
                                        <p:cTn id="78" dur="1" fill="hold">
                                          <p:stCondLst>
                                            <p:cond delay="249"/>
                                          </p:stCondLst>
                                        </p:cTn>
                                        <p:tgtEl>
                                          <p:spTgt spid="35"/>
                                        </p:tgtEl>
                                        <p:attrNameLst>
                                          <p:attrName>style.visibility</p:attrName>
                                        </p:attrNameLst>
                                      </p:cBhvr>
                                      <p:to>
                                        <p:strVal val="hidden"/>
                                      </p:to>
                                    </p:set>
                                  </p:childTnLst>
                                </p:cTn>
                              </p:par>
                              <p:par>
                                <p:cTn id="79" presetID="14" presetClass="exit" presetSubtype="10" fill="hold" nodeType="withEffect">
                                  <p:stCondLst>
                                    <p:cond delay="0"/>
                                  </p:stCondLst>
                                  <p:childTnLst>
                                    <p:animEffect transition="out" filter="randombar(horizontal)">
                                      <p:cBhvr>
                                        <p:cTn id="80" dur="250"/>
                                        <p:tgtEl>
                                          <p:spTgt spid="28"/>
                                        </p:tgtEl>
                                      </p:cBhvr>
                                    </p:animEffect>
                                    <p:set>
                                      <p:cBhvr>
                                        <p:cTn id="81" dur="1" fill="hold">
                                          <p:stCondLst>
                                            <p:cond delay="249"/>
                                          </p:stCondLst>
                                        </p:cTn>
                                        <p:tgtEl>
                                          <p:spTgt spid="28"/>
                                        </p:tgtEl>
                                        <p:attrNameLst>
                                          <p:attrName>style.visibility</p:attrName>
                                        </p:attrNameLst>
                                      </p:cBhvr>
                                      <p:to>
                                        <p:strVal val="hidden"/>
                                      </p:to>
                                    </p:set>
                                  </p:childTnLst>
                                </p:cTn>
                              </p:par>
                              <p:par>
                                <p:cTn id="82" presetID="14" presetClass="exit" presetSubtype="10" fill="hold" nodeType="withEffect">
                                  <p:stCondLst>
                                    <p:cond delay="0"/>
                                  </p:stCondLst>
                                  <p:childTnLst>
                                    <p:animEffect transition="out" filter="randombar(horizontal)">
                                      <p:cBhvr>
                                        <p:cTn id="83" dur="250"/>
                                        <p:tgtEl>
                                          <p:spTgt spid="29"/>
                                        </p:tgtEl>
                                      </p:cBhvr>
                                    </p:animEffect>
                                    <p:set>
                                      <p:cBhvr>
                                        <p:cTn id="84" dur="1" fill="hold">
                                          <p:stCondLst>
                                            <p:cond delay="249"/>
                                          </p:stCondLst>
                                        </p:cTn>
                                        <p:tgtEl>
                                          <p:spTgt spid="29"/>
                                        </p:tgtEl>
                                        <p:attrNameLst>
                                          <p:attrName>style.visibility</p:attrName>
                                        </p:attrNameLst>
                                      </p:cBhvr>
                                      <p:to>
                                        <p:strVal val="hidden"/>
                                      </p:to>
                                    </p:set>
                                  </p:childTnLst>
                                </p:cTn>
                              </p:par>
                              <p:par>
                                <p:cTn id="85" presetID="14" presetClass="exit" presetSubtype="10" fill="hold" nodeType="withEffect">
                                  <p:stCondLst>
                                    <p:cond delay="0"/>
                                  </p:stCondLst>
                                  <p:childTnLst>
                                    <p:animEffect transition="out" filter="randombar(horizontal)">
                                      <p:cBhvr>
                                        <p:cTn id="86" dur="250"/>
                                        <p:tgtEl>
                                          <p:spTgt spid="36"/>
                                        </p:tgtEl>
                                      </p:cBhvr>
                                    </p:animEffect>
                                    <p:set>
                                      <p:cBhvr>
                                        <p:cTn id="87" dur="1" fill="hold">
                                          <p:stCondLst>
                                            <p:cond delay="249"/>
                                          </p:stCondLst>
                                        </p:cTn>
                                        <p:tgtEl>
                                          <p:spTgt spid="36"/>
                                        </p:tgtEl>
                                        <p:attrNameLst>
                                          <p:attrName>style.visibility</p:attrName>
                                        </p:attrNameLst>
                                      </p:cBhvr>
                                      <p:to>
                                        <p:strVal val="hidden"/>
                                      </p:to>
                                    </p:set>
                                  </p:childTnLst>
                                </p:cTn>
                              </p:par>
                              <p:par>
                                <p:cTn id="88" presetID="14" presetClass="entr" presetSubtype="10" fill="hold" nodeType="withEffect">
                                  <p:stCondLst>
                                    <p:cond delay="250"/>
                                  </p:stCondLst>
                                  <p:childTnLst>
                                    <p:set>
                                      <p:cBhvr>
                                        <p:cTn id="89" dur="1" fill="hold">
                                          <p:stCondLst>
                                            <p:cond delay="0"/>
                                          </p:stCondLst>
                                        </p:cTn>
                                        <p:tgtEl>
                                          <p:spTgt spid="41"/>
                                        </p:tgtEl>
                                        <p:attrNameLst>
                                          <p:attrName>style.visibility</p:attrName>
                                        </p:attrNameLst>
                                      </p:cBhvr>
                                      <p:to>
                                        <p:strVal val="visible"/>
                                      </p:to>
                                    </p:set>
                                    <p:animEffect transition="in" filter="randombar(horizontal)">
                                      <p:cBhvr>
                                        <p:cTn id="90" dur="500"/>
                                        <p:tgtEl>
                                          <p:spTgt spid="41"/>
                                        </p:tgtEl>
                                      </p:cBhvr>
                                    </p:animEffect>
                                  </p:childTnLst>
                                </p:cTn>
                              </p:par>
                              <p:par>
                                <p:cTn id="91" presetID="14" presetClass="entr" presetSubtype="10" fill="hold" grpId="0" nodeType="withEffect">
                                  <p:stCondLst>
                                    <p:cond delay="250"/>
                                  </p:stCondLst>
                                  <p:childTnLst>
                                    <p:set>
                                      <p:cBhvr>
                                        <p:cTn id="92" dur="1" fill="hold">
                                          <p:stCondLst>
                                            <p:cond delay="0"/>
                                          </p:stCondLst>
                                        </p:cTn>
                                        <p:tgtEl>
                                          <p:spTgt spid="42"/>
                                        </p:tgtEl>
                                        <p:attrNameLst>
                                          <p:attrName>style.visibility</p:attrName>
                                        </p:attrNameLst>
                                      </p:cBhvr>
                                      <p:to>
                                        <p:strVal val="visible"/>
                                      </p:to>
                                    </p:set>
                                    <p:animEffect transition="in" filter="randombar(horizontal)">
                                      <p:cBhvr>
                                        <p:cTn id="93" dur="500"/>
                                        <p:tgtEl>
                                          <p:spTgt spid="42"/>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nodeType="clickEffect">
                                  <p:stCondLst>
                                    <p:cond delay="0"/>
                                  </p:stCondLst>
                                  <p:childTnLst>
                                    <p:animEffect transition="out" filter="randombar(horizontal)">
                                      <p:cBhvr>
                                        <p:cTn id="97" dur="250"/>
                                        <p:tgtEl>
                                          <p:spTgt spid="41"/>
                                        </p:tgtEl>
                                      </p:cBhvr>
                                    </p:animEffect>
                                    <p:set>
                                      <p:cBhvr>
                                        <p:cTn id="98" dur="1" fill="hold">
                                          <p:stCondLst>
                                            <p:cond delay="249"/>
                                          </p:stCondLst>
                                        </p:cTn>
                                        <p:tgtEl>
                                          <p:spTgt spid="41"/>
                                        </p:tgtEl>
                                        <p:attrNameLst>
                                          <p:attrName>style.visibility</p:attrName>
                                        </p:attrNameLst>
                                      </p:cBhvr>
                                      <p:to>
                                        <p:strVal val="hidden"/>
                                      </p:to>
                                    </p:set>
                                  </p:childTnLst>
                                </p:cTn>
                              </p:par>
                              <p:par>
                                <p:cTn id="99" presetID="14" presetClass="exit" presetSubtype="10" fill="hold" grpId="1" nodeType="withEffect">
                                  <p:stCondLst>
                                    <p:cond delay="0"/>
                                  </p:stCondLst>
                                  <p:childTnLst>
                                    <p:animEffect transition="out" filter="randombar(horizontal)">
                                      <p:cBhvr>
                                        <p:cTn id="100" dur="250"/>
                                        <p:tgtEl>
                                          <p:spTgt spid="42"/>
                                        </p:tgtEl>
                                      </p:cBhvr>
                                    </p:animEffect>
                                    <p:set>
                                      <p:cBhvr>
                                        <p:cTn id="101" dur="1" fill="hold">
                                          <p:stCondLst>
                                            <p:cond delay="249"/>
                                          </p:stCondLst>
                                        </p:cTn>
                                        <p:tgtEl>
                                          <p:spTgt spid="42"/>
                                        </p:tgtEl>
                                        <p:attrNameLst>
                                          <p:attrName>style.visibility</p:attrName>
                                        </p:attrNameLst>
                                      </p:cBhvr>
                                      <p:to>
                                        <p:strVal val="hidden"/>
                                      </p:to>
                                    </p:set>
                                  </p:childTnLst>
                                </p:cTn>
                              </p:par>
                              <p:par>
                                <p:cTn id="102" presetID="14" presetClass="entr" presetSubtype="10" fill="hold" nodeType="withEffect">
                                  <p:stCondLst>
                                    <p:cond delay="250"/>
                                  </p:stCondLst>
                                  <p:childTnLst>
                                    <p:set>
                                      <p:cBhvr>
                                        <p:cTn id="103" dur="1" fill="hold">
                                          <p:stCondLst>
                                            <p:cond delay="0"/>
                                          </p:stCondLst>
                                        </p:cTn>
                                        <p:tgtEl>
                                          <p:spTgt spid="43"/>
                                        </p:tgtEl>
                                        <p:attrNameLst>
                                          <p:attrName>style.visibility</p:attrName>
                                        </p:attrNameLst>
                                      </p:cBhvr>
                                      <p:to>
                                        <p:strVal val="visible"/>
                                      </p:to>
                                    </p:set>
                                    <p:animEffect transition="in" filter="randombar(horizontal)">
                                      <p:cBhvr>
                                        <p:cTn id="104" dur="250"/>
                                        <p:tgtEl>
                                          <p:spTgt spid="43"/>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randombar(horizontal)">
                                      <p:cBhvr>
                                        <p:cTn id="109" dur="250"/>
                                        <p:tgtEl>
                                          <p:spTgt spid="44"/>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nodeType="click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randombar(horizontal)">
                                      <p:cBhvr>
                                        <p:cTn id="114"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p:bldP spid="33" grpId="1"/>
      <p:bldP spid="39" grpId="0"/>
      <p:bldP spid="39" grpId="1"/>
      <p:bldP spid="42" grpId="0"/>
      <p:bldP spid="42" grpId="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1" y="515486"/>
            <a:ext cx="1847851"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Conflict</a:t>
            </a:r>
            <a:endParaRPr lang="en-US" sz="3700" dirty="0">
              <a:solidFill>
                <a:prstClr val="white"/>
              </a:solidFill>
              <a:latin typeface="Whitney HTF SemiBold" pitchFamily="50" charset="0"/>
            </a:endParaRPr>
          </a:p>
        </p:txBody>
      </p:sp>
      <p:pic>
        <p:nvPicPr>
          <p:cNvPr id="3" name="Picture 2"/>
          <p:cNvPicPr>
            <a:picLocks noChangeAspect="1"/>
          </p:cNvPicPr>
          <p:nvPr/>
        </p:nvPicPr>
        <p:blipFill rotWithShape="1">
          <a:blip r:embed="rId4"/>
          <a:srcRect l="7598"/>
          <a:stretch/>
        </p:blipFill>
        <p:spPr>
          <a:xfrm>
            <a:off x="4626377" y="2154925"/>
            <a:ext cx="2959429" cy="29790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Picture 11"/>
          <p:cNvPicPr>
            <a:picLocks noChangeAspect="1"/>
          </p:cNvPicPr>
          <p:nvPr/>
        </p:nvPicPr>
        <p:blipFill rotWithShape="1">
          <a:blip r:embed="rId5"/>
          <a:srcRect l="6670" r="21549"/>
          <a:stretch/>
        </p:blipFill>
        <p:spPr>
          <a:xfrm>
            <a:off x="712878" y="2154928"/>
            <a:ext cx="3102747" cy="29790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 name="Picture 19"/>
          <p:cNvPicPr>
            <a:picLocks noChangeAspect="1"/>
          </p:cNvPicPr>
          <p:nvPr/>
        </p:nvPicPr>
        <p:blipFill rotWithShape="1">
          <a:blip r:embed="rId6"/>
          <a:srcRect l="16441"/>
          <a:stretch/>
        </p:blipFill>
        <p:spPr>
          <a:xfrm>
            <a:off x="8400244" y="2154926"/>
            <a:ext cx="3086297" cy="297904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1" name="Picture 4" descr="http://www.indygear.com/images/gear/guns/IndyGuns-hd.jpg"/>
          <p:cNvPicPr>
            <a:picLocks noChangeAspect="1" noChangeArrowheads="1"/>
          </p:cNvPicPr>
          <p:nvPr/>
        </p:nvPicPr>
        <p:blipFill rotWithShape="1">
          <a:blip r:embed="rId7">
            <a:extLst>
              <a:ext uri="{28A0092B-C50C-407E-A947-70E740481C1C}">
                <a14:useLocalDpi xmlns:a14="http://schemas.microsoft.com/office/drawing/2010/main" val="0"/>
              </a:ext>
            </a:extLst>
          </a:blip>
          <a:srcRect l="26258" r="10516"/>
          <a:stretch/>
        </p:blipFill>
        <p:spPr bwMode="auto">
          <a:xfrm>
            <a:off x="8398401" y="2154927"/>
            <a:ext cx="3088050" cy="297904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3" name="Picture 2" descr="http://1.bp.blogspot.com/-JEpQ0ZZeLcs/T3jyA-VZjCI/AAAAAAAAAbw/TdPPRSvvSGE/s1600/raiders-of-the-lost-ark-2.jpg"/>
          <p:cNvPicPr>
            <a:picLocks noChangeAspect="1" noChangeArrowheads="1"/>
          </p:cNvPicPr>
          <p:nvPr/>
        </p:nvPicPr>
        <p:blipFill rotWithShape="1">
          <a:blip r:embed="rId8">
            <a:extLst>
              <a:ext uri="{28A0092B-C50C-407E-A947-70E740481C1C}">
                <a14:useLocalDpi xmlns:a14="http://schemas.microsoft.com/office/drawing/2010/main" val="0"/>
              </a:ext>
            </a:extLst>
          </a:blip>
          <a:srcRect l="38281" t="15706" r="17827" b="-390"/>
          <a:stretch/>
        </p:blipFill>
        <p:spPr bwMode="auto">
          <a:xfrm>
            <a:off x="8398401" y="2154927"/>
            <a:ext cx="3088050" cy="297904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rotWithShape="1">
          <a:blip r:embed="rId9"/>
          <a:srcRect l="1801" t="8584" r="2212" b="928"/>
          <a:stretch/>
        </p:blipFill>
        <p:spPr>
          <a:xfrm>
            <a:off x="8398401" y="2154924"/>
            <a:ext cx="3088050" cy="297904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5" name="Rectangle 24"/>
          <p:cNvSpPr/>
          <p:nvPr/>
        </p:nvSpPr>
        <p:spPr>
          <a:xfrm>
            <a:off x="4623087" y="1489267"/>
            <a:ext cx="6425913" cy="4462760"/>
          </a:xfrm>
          <a:prstGeom prst="rect">
            <a:avLst/>
          </a:prstGeom>
        </p:spPr>
        <p:txBody>
          <a:bodyPr wrap="square">
            <a:spAutoFit/>
          </a:bodyPr>
          <a:lstStyle/>
          <a:p>
            <a:r>
              <a:rPr lang="en-US" sz="6000" dirty="0" smtClean="0">
                <a:solidFill>
                  <a:srgbClr val="000F12"/>
                </a:solidFill>
                <a:latin typeface="Whitney HTF Condensed" charset="0"/>
              </a:rPr>
              <a:t>“Again </a:t>
            </a:r>
            <a:r>
              <a:rPr lang="en-US" sz="6000" dirty="0">
                <a:solidFill>
                  <a:srgbClr val="000F12"/>
                </a:solidFill>
                <a:latin typeface="Whitney HTF Condensed" charset="0"/>
              </a:rPr>
              <a:t>we see there is nothing you can possess which I cannot take </a:t>
            </a:r>
            <a:r>
              <a:rPr lang="en-US" sz="6000" dirty="0" smtClean="0">
                <a:solidFill>
                  <a:srgbClr val="000F12"/>
                </a:solidFill>
                <a:latin typeface="Whitney HTF Condensed" charset="0"/>
              </a:rPr>
              <a:t>away.”</a:t>
            </a:r>
            <a:endParaRPr lang="en-US" sz="2800" dirty="0" smtClean="0">
              <a:solidFill>
                <a:srgbClr val="000F12"/>
              </a:solidFill>
              <a:latin typeface="Whitney HTF Condensed" charset="0"/>
            </a:endParaRPr>
          </a:p>
          <a:p>
            <a:pPr algn="r"/>
            <a:r>
              <a:rPr lang="en-US" sz="4400" dirty="0" smtClean="0">
                <a:solidFill>
                  <a:srgbClr val="EE4036">
                    <a:lumMod val="50000"/>
                  </a:srgbClr>
                </a:solidFill>
                <a:latin typeface="Whitney HTF SemiBold SC" pitchFamily="50" charset="0"/>
              </a:rPr>
              <a:t>- </a:t>
            </a:r>
            <a:r>
              <a:rPr lang="en-US" sz="4400" dirty="0" err="1" smtClean="0">
                <a:solidFill>
                  <a:srgbClr val="EE4036">
                    <a:lumMod val="50000"/>
                  </a:srgbClr>
                </a:solidFill>
                <a:latin typeface="Whitney HTF SemiBold SC" pitchFamily="50" charset="0"/>
              </a:rPr>
              <a:t>Belloq</a:t>
            </a:r>
            <a:endParaRPr lang="en-US" sz="4400" dirty="0">
              <a:solidFill>
                <a:srgbClr val="EE4036">
                  <a:lumMod val="50000"/>
                </a:srgbClr>
              </a:solidFill>
              <a:latin typeface="Whitney HTF SemiBold SC" pitchFamily="50" charset="0"/>
            </a:endParaRPr>
          </a:p>
        </p:txBody>
      </p:sp>
      <p:sp>
        <p:nvSpPr>
          <p:cNvPr id="26" name="Rectangle 25"/>
          <p:cNvSpPr/>
          <p:nvPr/>
        </p:nvSpPr>
        <p:spPr>
          <a:xfrm>
            <a:off x="2056421" y="2742906"/>
            <a:ext cx="8099337" cy="1723549"/>
          </a:xfrm>
          <a:prstGeom prst="rect">
            <a:avLst/>
          </a:prstGeom>
          <a:solidFill>
            <a:srgbClr val="FFFFFF">
              <a:alpha val="69804"/>
            </a:srgbClr>
          </a:solidFill>
        </p:spPr>
        <p:txBody>
          <a:bodyPr wrap="square">
            <a:spAutoFit/>
          </a:bodyPr>
          <a:lstStyle/>
          <a:p>
            <a:r>
              <a:rPr lang="en-US" sz="6600" dirty="0" smtClean="0">
                <a:solidFill>
                  <a:srgbClr val="000F12"/>
                </a:solidFill>
                <a:latin typeface="Whitney HTF Condensed" charset="0"/>
              </a:rPr>
              <a:t>“That belongs in a museum.”</a:t>
            </a:r>
            <a:endParaRPr lang="en-US" sz="2400" dirty="0" smtClean="0">
              <a:solidFill>
                <a:srgbClr val="000F12"/>
              </a:solidFill>
              <a:latin typeface="Whitney HTF Condensed" charset="0"/>
            </a:endParaRPr>
          </a:p>
          <a:p>
            <a:pPr algn="r"/>
            <a:r>
              <a:rPr lang="en-US" sz="4000" dirty="0" smtClean="0">
                <a:solidFill>
                  <a:srgbClr val="EE4036">
                    <a:lumMod val="50000"/>
                  </a:srgbClr>
                </a:solidFill>
                <a:latin typeface="Whitney HTF SemiBold SC" pitchFamily="50" charset="0"/>
              </a:rPr>
              <a:t>- Indiana Jones</a:t>
            </a:r>
            <a:endParaRPr lang="en-US" sz="4000" dirty="0">
              <a:solidFill>
                <a:srgbClr val="EE4036">
                  <a:lumMod val="50000"/>
                </a:srgbClr>
              </a:solidFill>
              <a:latin typeface="Whitney HTF SemiBold SC" pitchFamily="50" charset="0"/>
            </a:endParaRPr>
          </a:p>
        </p:txBody>
      </p:sp>
      <p:sp>
        <p:nvSpPr>
          <p:cNvPr id="27" name="Rectangle 26"/>
          <p:cNvSpPr/>
          <p:nvPr/>
        </p:nvSpPr>
        <p:spPr>
          <a:xfrm>
            <a:off x="923924" y="5536528"/>
            <a:ext cx="2610779" cy="830997"/>
          </a:xfrm>
          <a:prstGeom prst="rect">
            <a:avLst/>
          </a:prstGeom>
        </p:spPr>
        <p:txBody>
          <a:bodyPr wrap="none">
            <a:spAutoFit/>
          </a:bodyPr>
          <a:lstStyle/>
          <a:p>
            <a:r>
              <a:rPr lang="en-US" sz="4800" b="1" dirty="0" smtClean="0">
                <a:latin typeface="Whitney HTF Condensed" charset="0"/>
              </a:rPr>
              <a:t>Motivation</a:t>
            </a:r>
            <a:endParaRPr lang="en-US" sz="4800" b="1" dirty="0"/>
          </a:p>
        </p:txBody>
      </p:sp>
      <p:sp>
        <p:nvSpPr>
          <p:cNvPr id="28" name="Rectangle 27"/>
          <p:cNvSpPr/>
          <p:nvPr/>
        </p:nvSpPr>
        <p:spPr>
          <a:xfrm>
            <a:off x="5187345" y="5529506"/>
            <a:ext cx="1837491" cy="830997"/>
          </a:xfrm>
          <a:prstGeom prst="rect">
            <a:avLst/>
          </a:prstGeom>
        </p:spPr>
        <p:txBody>
          <a:bodyPr wrap="none">
            <a:spAutoFit/>
          </a:bodyPr>
          <a:lstStyle/>
          <a:p>
            <a:r>
              <a:rPr lang="en-US" sz="4800" b="1" dirty="0" smtClean="0">
                <a:latin typeface="Whitney HTF Condensed" charset="0"/>
              </a:rPr>
              <a:t>Subject</a:t>
            </a:r>
            <a:endParaRPr lang="en-US" sz="4800" b="1" dirty="0"/>
          </a:p>
        </p:txBody>
      </p:sp>
      <p:sp>
        <p:nvSpPr>
          <p:cNvPr id="29" name="Rectangle 28"/>
          <p:cNvSpPr/>
          <p:nvPr/>
        </p:nvSpPr>
        <p:spPr>
          <a:xfrm>
            <a:off x="8674098" y="5536528"/>
            <a:ext cx="2536656" cy="830997"/>
          </a:xfrm>
          <a:prstGeom prst="rect">
            <a:avLst/>
          </a:prstGeom>
        </p:spPr>
        <p:txBody>
          <a:bodyPr wrap="none">
            <a:spAutoFit/>
          </a:bodyPr>
          <a:lstStyle/>
          <a:p>
            <a:r>
              <a:rPr lang="en-US" sz="4800" b="1" dirty="0" smtClean="0">
                <a:latin typeface="Whitney HTF Condensed" charset="0"/>
              </a:rPr>
              <a:t>Resolution</a:t>
            </a:r>
            <a:endParaRPr lang="en-US" sz="4800" b="1" dirty="0"/>
          </a:p>
        </p:txBody>
      </p:sp>
      <p:sp>
        <p:nvSpPr>
          <p:cNvPr id="14" name="TextBox 13"/>
          <p:cNvSpPr txBox="1"/>
          <p:nvPr/>
        </p:nvSpPr>
        <p:spPr>
          <a:xfrm>
            <a:off x="6751487" y="498583"/>
            <a:ext cx="5440513" cy="689420"/>
          </a:xfrm>
          <a:prstGeom prst="rect">
            <a:avLst/>
          </a:prstGeom>
          <a:solidFill>
            <a:srgbClr val="000F12"/>
          </a:solidFill>
        </p:spPr>
        <p:txBody>
          <a:bodyPr wrap="square" bIns="73152" rtlCol="0">
            <a:spAutoFit/>
          </a:bodyPr>
          <a:lstStyle/>
          <a:p>
            <a:r>
              <a:rPr lang="en-US" sz="3700" dirty="0" smtClean="0">
                <a:solidFill>
                  <a:srgbClr val="FF0000"/>
                </a:solidFill>
                <a:latin typeface="Whitney HTF SemiBold" pitchFamily="50" charset="0"/>
              </a:rPr>
              <a:t> The </a:t>
            </a:r>
            <a:r>
              <a:rPr lang="en-US" sz="3700" dirty="0" err="1" smtClean="0">
                <a:solidFill>
                  <a:srgbClr val="FF0000"/>
                </a:solidFill>
                <a:latin typeface="Whitney HTF SemiBold" pitchFamily="50" charset="0"/>
              </a:rPr>
              <a:t>MetaNarrative</a:t>
            </a:r>
            <a:r>
              <a:rPr lang="en-US" sz="3700" dirty="0" smtClean="0">
                <a:solidFill>
                  <a:srgbClr val="FF0000"/>
                </a:solidFill>
                <a:latin typeface="Whitney HTF SemiBold" pitchFamily="50" charset="0"/>
              </a:rPr>
              <a:t> Guide</a:t>
            </a:r>
            <a:endParaRPr lang="en-US" sz="3700" dirty="0">
              <a:solidFill>
                <a:srgbClr val="FF0000"/>
              </a:solidFill>
              <a:latin typeface="Whitney HTF SemiBold" pitchFamily="50" charset="0"/>
            </a:endParaRPr>
          </a:p>
        </p:txBody>
      </p:sp>
    </p:spTree>
    <p:extLst>
      <p:ext uri="{BB962C8B-B14F-4D97-AF65-F5344CB8AC3E}">
        <p14:creationId xmlns:p14="http://schemas.microsoft.com/office/powerpoint/2010/main" val="4133474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5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xit" presetSubtype="0" fill="hold" grpId="1" nodeType="withEffect">
                                  <p:stCondLst>
                                    <p:cond delay="0"/>
                                  </p:stCondLst>
                                  <p:childTnLst>
                                    <p:animEffect transition="out" filter="fade">
                                      <p:cBhvr>
                                        <p:cTn id="19" dur="250"/>
                                        <p:tgtEl>
                                          <p:spTgt spid="25"/>
                                        </p:tgtEl>
                                      </p:cBhvr>
                                    </p:animEffect>
                                    <p:set>
                                      <p:cBhvr>
                                        <p:cTn id="20" dur="1" fill="hold">
                                          <p:stCondLst>
                                            <p:cond delay="249"/>
                                          </p:stCondLst>
                                        </p:cTn>
                                        <p:tgtEl>
                                          <p:spTgt spid="2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5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animBg="1"/>
      <p:bldP spid="27"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515486"/>
            <a:ext cx="4586288"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Share the Good News</a:t>
            </a:r>
            <a:endParaRPr lang="en-US" sz="3700" dirty="0">
              <a:solidFill>
                <a:prstClr val="white"/>
              </a:solidFill>
              <a:latin typeface="Whitney HTF SemiBold" pitchFamily="50" charset="0"/>
            </a:endParaRPr>
          </a:p>
        </p:txBody>
      </p:sp>
      <p:sp>
        <p:nvSpPr>
          <p:cNvPr id="5" name="Rectangle 4"/>
          <p:cNvSpPr/>
          <p:nvPr/>
        </p:nvSpPr>
        <p:spPr>
          <a:xfrm>
            <a:off x="717682" y="4886564"/>
            <a:ext cx="10916853" cy="1292662"/>
          </a:xfrm>
          <a:prstGeom prst="rect">
            <a:avLst/>
          </a:prstGeom>
        </p:spPr>
        <p:txBody>
          <a:bodyPr wrap="square">
            <a:spAutoFit/>
          </a:bodyPr>
          <a:lstStyle/>
          <a:p>
            <a:pPr algn="ctr" fontAlgn="ctr">
              <a:lnSpc>
                <a:spcPct val="150000"/>
              </a:lnSpc>
            </a:pPr>
            <a:r>
              <a:rPr lang="en-US" sz="5200" dirty="0" smtClean="0">
                <a:latin typeface="Whitney HTF SemiBold Condensed" pitchFamily="50" charset="0"/>
              </a:rPr>
              <a:t>#</a:t>
            </a:r>
            <a:r>
              <a:rPr lang="en-US" sz="5200" dirty="0" err="1" smtClean="0">
                <a:latin typeface="Whitney HTF SemiBold Condensed" pitchFamily="50" charset="0"/>
              </a:rPr>
              <a:t>AppliedFiction</a:t>
            </a:r>
            <a:r>
              <a:rPr lang="en-US" sz="5200" dirty="0" smtClean="0">
                <a:latin typeface="Whitney HTF SemiBold Condensed" pitchFamily="50" charset="0"/>
              </a:rPr>
              <a:t>      #</a:t>
            </a:r>
            <a:r>
              <a:rPr lang="en-US" sz="5200" dirty="0" err="1" smtClean="0">
                <a:latin typeface="Whitney HTF SemiBold Condensed" pitchFamily="50" charset="0"/>
              </a:rPr>
              <a:t>NercHPC</a:t>
            </a:r>
            <a:r>
              <a:rPr lang="en-US" sz="5200" dirty="0" smtClean="0">
                <a:latin typeface="Whitney HTF SemiBold Condensed" pitchFamily="50" charset="0"/>
              </a:rPr>
              <a:t>      @</a:t>
            </a:r>
            <a:r>
              <a:rPr lang="en-US" sz="5200" dirty="0" err="1" smtClean="0">
                <a:latin typeface="Whitney HTF SemiBold Condensed" pitchFamily="50" charset="0"/>
              </a:rPr>
              <a:t>chrislazzaro</a:t>
            </a:r>
            <a:endParaRPr lang="en-US" sz="5200" dirty="0">
              <a:latin typeface="Whitney HTF SemiBold Condensed" pitchFamily="50" charset="0"/>
            </a:endParaRPr>
          </a:p>
        </p:txBody>
      </p:sp>
      <p:pic>
        <p:nvPicPr>
          <p:cNvPr id="3076" name="Picture 4" descr="https://g.twimg.com/Twitter_logo_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142" y="2072385"/>
            <a:ext cx="3131934" cy="254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375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Picture 2" descr="C:\Users\agentorange1537\Desktop\DesignFixionFiles\images\DesignFixion_Slide17_03.png"/>
          <p:cNvPicPr>
            <a:picLocks noChangeAspect="1" noChangeArrowheads="1"/>
          </p:cNvPicPr>
          <p:nvPr/>
        </p:nvPicPr>
        <p:blipFill rotWithShape="1">
          <a:blip r:embed="rId4">
            <a:extLst>
              <a:ext uri="{28A0092B-C50C-407E-A947-70E740481C1C}">
                <a14:useLocalDpi xmlns:a14="http://schemas.microsoft.com/office/drawing/2010/main" val="0"/>
              </a:ext>
            </a:extLst>
          </a:blip>
          <a:srcRect t="4185" b="7915"/>
          <a:stretch/>
        </p:blipFill>
        <p:spPr bwMode="auto">
          <a:xfrm>
            <a:off x="1569710" y="707265"/>
            <a:ext cx="9699936" cy="58766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 y="515486"/>
            <a:ext cx="4300540"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Conflict: Case Study</a:t>
            </a:r>
            <a:endParaRPr lang="en-US" sz="3700" dirty="0">
              <a:solidFill>
                <a:prstClr val="white"/>
              </a:solidFill>
              <a:latin typeface="Whitney HTF SemiBold" pitchFamily="50" charset="0"/>
            </a:endParaRPr>
          </a:p>
        </p:txBody>
      </p:sp>
      <p:pic>
        <p:nvPicPr>
          <p:cNvPr id="2" name="Picture 1"/>
          <p:cNvPicPr>
            <a:picLocks noChangeAspect="1"/>
          </p:cNvPicPr>
          <p:nvPr/>
        </p:nvPicPr>
        <p:blipFill>
          <a:blip r:embed="rId5"/>
          <a:stretch>
            <a:fillRect/>
          </a:stretch>
        </p:blipFill>
        <p:spPr>
          <a:xfrm>
            <a:off x="2216903" y="1280388"/>
            <a:ext cx="8226522" cy="4838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a:stretch>
            <a:fillRect/>
          </a:stretch>
        </p:blipFill>
        <p:spPr>
          <a:xfrm>
            <a:off x="2567965" y="1000125"/>
            <a:ext cx="7400183" cy="5365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751487" y="498583"/>
            <a:ext cx="5440513" cy="689420"/>
          </a:xfrm>
          <a:prstGeom prst="rect">
            <a:avLst/>
          </a:prstGeom>
          <a:solidFill>
            <a:srgbClr val="000F12"/>
          </a:solidFill>
        </p:spPr>
        <p:txBody>
          <a:bodyPr wrap="square" bIns="73152" rtlCol="0">
            <a:spAutoFit/>
          </a:bodyPr>
          <a:lstStyle/>
          <a:p>
            <a:r>
              <a:rPr lang="en-US" sz="3700" dirty="0" smtClean="0">
                <a:solidFill>
                  <a:srgbClr val="FF0000"/>
                </a:solidFill>
                <a:latin typeface="Whitney HTF SemiBold" pitchFamily="50" charset="0"/>
              </a:rPr>
              <a:t> The </a:t>
            </a:r>
            <a:r>
              <a:rPr lang="en-US" sz="3700" dirty="0" err="1" smtClean="0">
                <a:solidFill>
                  <a:srgbClr val="FF0000"/>
                </a:solidFill>
                <a:latin typeface="Whitney HTF SemiBold" pitchFamily="50" charset="0"/>
              </a:rPr>
              <a:t>MetaNarrative</a:t>
            </a:r>
            <a:r>
              <a:rPr lang="en-US" sz="3700" dirty="0" smtClean="0">
                <a:solidFill>
                  <a:srgbClr val="FF0000"/>
                </a:solidFill>
                <a:latin typeface="Whitney HTF SemiBold" pitchFamily="50" charset="0"/>
              </a:rPr>
              <a:t> Guide</a:t>
            </a:r>
            <a:endParaRPr lang="en-US" sz="3700" dirty="0">
              <a:solidFill>
                <a:srgbClr val="FF0000"/>
              </a:solidFill>
              <a:latin typeface="Whitney HTF SemiBold" pitchFamily="50" charset="0"/>
            </a:endParaRPr>
          </a:p>
        </p:txBody>
      </p:sp>
    </p:spTree>
    <p:extLst>
      <p:ext uri="{BB962C8B-B14F-4D97-AF65-F5344CB8AC3E}">
        <p14:creationId xmlns:p14="http://schemas.microsoft.com/office/powerpoint/2010/main" val="3535292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904" y="1790014"/>
            <a:ext cx="9436744" cy="3136370"/>
          </a:xfrm>
          <a:prstGeom prst="rect">
            <a:avLst/>
          </a:prstGeom>
        </p:spPr>
      </p:pic>
      <p:grpSp>
        <p:nvGrpSpPr>
          <p:cNvPr id="3" name="Group 2"/>
          <p:cNvGrpSpPr/>
          <p:nvPr/>
        </p:nvGrpSpPr>
        <p:grpSpPr>
          <a:xfrm>
            <a:off x="1447698" y="2384707"/>
            <a:ext cx="9265447" cy="2196992"/>
            <a:chOff x="1447698" y="2384707"/>
            <a:chExt cx="9265447" cy="219699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533" y="2936178"/>
              <a:ext cx="1209082" cy="104688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7698" y="2384707"/>
              <a:ext cx="3332350" cy="219699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3346" y="2395290"/>
              <a:ext cx="3479799" cy="2138012"/>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6551" y="2937237"/>
              <a:ext cx="1297552" cy="1046889"/>
            </a:xfrm>
            <a:prstGeom prst="rect">
              <a:avLst/>
            </a:prstGeom>
          </p:spPr>
        </p:pic>
      </p:grpSp>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t="73704"/>
          <a:stretch/>
        </p:blipFill>
        <p:spPr>
          <a:xfrm>
            <a:off x="1441348" y="4463143"/>
            <a:ext cx="9482328" cy="977506"/>
          </a:xfrm>
          <a:prstGeom prst="rect">
            <a:avLst/>
          </a:prstGeom>
        </p:spPr>
      </p:pic>
      <p:pic>
        <p:nvPicPr>
          <p:cNvPr id="9" name="Picture 8"/>
          <p:cNvPicPr>
            <a:picLocks noChangeAspect="1"/>
          </p:cNvPicPr>
          <p:nvPr/>
        </p:nvPicPr>
        <p:blipFill>
          <a:blip r:embed="rId10"/>
          <a:stretch>
            <a:fillRect/>
          </a:stretch>
        </p:blipFill>
        <p:spPr>
          <a:xfrm>
            <a:off x="4508932" y="642167"/>
            <a:ext cx="7093066" cy="5974361"/>
          </a:xfrm>
          <a:prstGeom prst="rect">
            <a:avLst/>
          </a:prstGeom>
          <a:ln w="28575">
            <a:solidFill>
              <a:schemeClr val="tx1"/>
            </a:solidFill>
          </a:ln>
        </p:spPr>
      </p:pic>
      <p:sp>
        <p:nvSpPr>
          <p:cNvPr id="7" name="TextBox 6"/>
          <p:cNvSpPr txBox="1"/>
          <p:nvPr/>
        </p:nvSpPr>
        <p:spPr>
          <a:xfrm>
            <a:off x="0" y="523736"/>
            <a:ext cx="4359729" cy="689420"/>
          </a:xfrm>
          <a:prstGeom prst="rect">
            <a:avLst/>
          </a:prstGeom>
          <a:solidFill>
            <a:schemeClr val="tx2"/>
          </a:solidFill>
        </p:spPr>
        <p:txBody>
          <a:bodyPr wrap="square" bIns="73152" rtlCol="0">
            <a:spAutoFit/>
          </a:bodyPr>
          <a:lstStyle/>
          <a:p>
            <a:r>
              <a:rPr lang="en-US" sz="3700" dirty="0" smtClean="0">
                <a:solidFill>
                  <a:prstClr val="white"/>
                </a:solidFill>
                <a:latin typeface="Whitney HTF SemiBold" pitchFamily="50" charset="0"/>
              </a:rPr>
              <a:t>The Director’s Chair</a:t>
            </a:r>
            <a:endParaRPr lang="en-US" sz="3700" dirty="0">
              <a:solidFill>
                <a:prstClr val="white"/>
              </a:solidFill>
              <a:latin typeface="Whitney HTF SemiBold" pitchFamily="50" charset="0"/>
            </a:endParaRPr>
          </a:p>
        </p:txBody>
      </p:sp>
      <p:pic>
        <p:nvPicPr>
          <p:cNvPr id="4" name="Picture 3"/>
          <p:cNvPicPr>
            <a:picLocks noChangeAspect="1"/>
          </p:cNvPicPr>
          <p:nvPr/>
        </p:nvPicPr>
        <p:blipFill>
          <a:blip r:embed="rId11"/>
          <a:stretch>
            <a:fillRect/>
          </a:stretch>
        </p:blipFill>
        <p:spPr>
          <a:xfrm>
            <a:off x="852300" y="1478354"/>
            <a:ext cx="3100653" cy="4845465"/>
          </a:xfrm>
          <a:prstGeom prst="rect">
            <a:avLst/>
          </a:prstGeom>
          <a:ln w="28575">
            <a:solidFill>
              <a:schemeClr val="tx1"/>
            </a:solidFill>
          </a:ln>
        </p:spPr>
      </p:pic>
      <p:pic>
        <p:nvPicPr>
          <p:cNvPr id="5" name="Picture 3" descr="cid:image001.png@01CDF32B.9B72AEA0"/>
          <p:cNvPicPr>
            <a:picLocks noChangeAspect="1" noChangeArrowheads="1"/>
          </p:cNvPicPr>
          <p:nvPr/>
        </p:nvPicPr>
        <p:blipFill rotWithShape="1">
          <a:blip r:embed="rId12">
            <a:extLst>
              <a:ext uri="{28A0092B-C50C-407E-A947-70E740481C1C}">
                <a14:useLocalDpi xmlns:a14="http://schemas.microsoft.com/office/drawing/2010/main" val="0"/>
              </a:ext>
            </a:extLst>
          </a:blip>
          <a:srcRect b="1204"/>
          <a:stretch/>
        </p:blipFill>
        <p:spPr bwMode="auto">
          <a:xfrm>
            <a:off x="1925203" y="1258615"/>
            <a:ext cx="8697800" cy="5284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441615" y="498583"/>
            <a:ext cx="4750385" cy="689420"/>
          </a:xfrm>
          <a:prstGeom prst="rect">
            <a:avLst/>
          </a:prstGeom>
          <a:solidFill>
            <a:srgbClr val="000F12"/>
          </a:solidFill>
        </p:spPr>
        <p:txBody>
          <a:bodyPr wrap="square" bIns="73152" rtlCol="0">
            <a:spAutoFit/>
          </a:bodyPr>
          <a:lstStyle/>
          <a:p>
            <a:r>
              <a:rPr lang="en-US" sz="3700" dirty="0" smtClean="0">
                <a:solidFill>
                  <a:srgbClr val="FF0000"/>
                </a:solidFill>
                <a:latin typeface="Whitney HTF SemiBold" pitchFamily="50" charset="0"/>
              </a:rPr>
              <a:t> Amplified Experiences</a:t>
            </a:r>
            <a:endParaRPr lang="en-US" sz="3700" dirty="0">
              <a:solidFill>
                <a:srgbClr val="FF0000"/>
              </a:solidFill>
              <a:latin typeface="Whitney HTF SemiBold" pitchFamily="50" charset="0"/>
            </a:endParaRPr>
          </a:p>
        </p:txBody>
      </p:sp>
    </p:spTree>
    <p:extLst>
      <p:ext uri="{BB962C8B-B14F-4D97-AF65-F5344CB8AC3E}">
        <p14:creationId xmlns:p14="http://schemas.microsoft.com/office/powerpoint/2010/main" val="3105798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nodeType="withEffect">
                                  <p:stCondLst>
                                    <p:cond delay="2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2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25865" y="515486"/>
            <a:ext cx="3460727"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The Three Tools</a:t>
            </a:r>
            <a:endParaRPr lang="en-US" sz="3700" dirty="0">
              <a:solidFill>
                <a:srgbClr val="EE4036"/>
              </a:solidFill>
              <a:latin typeface="Whitney HTF SemiBold" pitchFamily="50" charset="0"/>
            </a:endParaRPr>
          </a:p>
        </p:txBody>
      </p:sp>
      <p:sp>
        <p:nvSpPr>
          <p:cNvPr id="7" name="Title 1"/>
          <p:cNvSpPr>
            <a:spLocks noGrp="1"/>
          </p:cNvSpPr>
          <p:nvPr>
            <p:ph type="title"/>
          </p:nvPr>
        </p:nvSpPr>
        <p:spPr>
          <a:xfrm>
            <a:off x="6142494" y="1599007"/>
            <a:ext cx="5801855" cy="4451931"/>
          </a:xfrm>
        </p:spPr>
        <p:txBody>
          <a:bodyPr anchor="ctr">
            <a:noAutofit/>
          </a:bodyPr>
          <a:lstStyle/>
          <a:p>
            <a:r>
              <a:rPr lang="en-US" sz="5400" dirty="0" smtClean="0">
                <a:solidFill>
                  <a:schemeClr val="tx2"/>
                </a:solidFill>
                <a:latin typeface="Whitney HTF Condensed" charset="0"/>
              </a:rPr>
              <a:t>Tools to build learning journeys for our employees that are </a:t>
            </a:r>
            <a:r>
              <a:rPr lang="en-US" sz="5400" b="1" dirty="0" smtClean="0">
                <a:latin typeface="Whitney HTF Condensed" pitchFamily="50" charset="0"/>
              </a:rPr>
              <a:t>memorable, engaging </a:t>
            </a:r>
            <a:r>
              <a:rPr lang="en-US" sz="5400" dirty="0" smtClean="0">
                <a:solidFill>
                  <a:schemeClr val="tx2"/>
                </a:solidFill>
                <a:latin typeface="Whitney HTF Condensed" charset="0"/>
              </a:rPr>
              <a:t>and </a:t>
            </a:r>
            <a:r>
              <a:rPr lang="en-US" sz="5400" b="1" dirty="0" smtClean="0">
                <a:latin typeface="Whitney HTF Condensed" pitchFamily="50" charset="0"/>
              </a:rPr>
              <a:t>understandable.</a:t>
            </a:r>
            <a:endParaRPr lang="en-US" sz="5400" b="1" dirty="0">
              <a:latin typeface="Whitney HTF Condensed" pitchFamily="50"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17" y="914400"/>
            <a:ext cx="6054315" cy="531381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17" y="914400"/>
            <a:ext cx="6054315" cy="531381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17" y="914400"/>
            <a:ext cx="6054314" cy="531381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17" y="914400"/>
            <a:ext cx="6054314" cy="531381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16" y="914400"/>
            <a:ext cx="6054312" cy="5313814"/>
          </a:xfrm>
          <a:prstGeom prst="rect">
            <a:avLst/>
          </a:prstGeom>
        </p:spPr>
      </p:pic>
    </p:spTree>
    <p:extLst>
      <p:ext uri="{BB962C8B-B14F-4D97-AF65-F5344CB8AC3E}">
        <p14:creationId xmlns:p14="http://schemas.microsoft.com/office/powerpoint/2010/main" val="366841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515486"/>
            <a:ext cx="3752850" cy="735586"/>
          </a:xfrm>
          <a:prstGeom prst="rect">
            <a:avLst/>
          </a:prstGeom>
          <a:solidFill>
            <a:srgbClr val="000F12"/>
          </a:solidFill>
        </p:spPr>
        <p:txBody>
          <a:bodyPr wrap="square" bIns="73152" rtlCol="0">
            <a:spAutoFit/>
          </a:bodyPr>
          <a:lstStyle/>
          <a:p>
            <a:r>
              <a:rPr lang="en-US" sz="4000" b="1" dirty="0" smtClean="0">
                <a:solidFill>
                  <a:prstClr val="white"/>
                </a:solidFill>
                <a:latin typeface="Whitney HTF SemiBold Condensed" charset="0"/>
              </a:rPr>
              <a:t>Since We Last Met…</a:t>
            </a:r>
            <a:endParaRPr lang="en-US" sz="4000" b="1" dirty="0">
              <a:solidFill>
                <a:prstClr val="white"/>
              </a:solidFill>
              <a:latin typeface="Whitney HTF SemiBold Condensed" charset="0"/>
            </a:endParaRPr>
          </a:p>
        </p:txBody>
      </p:sp>
      <p:graphicFrame>
        <p:nvGraphicFramePr>
          <p:cNvPr id="4" name="Object 3"/>
          <p:cNvGraphicFramePr>
            <a:graphicFrameLocks noChangeAspect="1"/>
          </p:cNvGraphicFramePr>
          <p:nvPr>
            <p:extLst/>
          </p:nvPr>
        </p:nvGraphicFramePr>
        <p:xfrm>
          <a:off x="7137400" y="883279"/>
          <a:ext cx="4068763" cy="5418137"/>
        </p:xfrm>
        <a:graphic>
          <a:graphicData uri="http://schemas.openxmlformats.org/presentationml/2006/ole">
            <mc:AlternateContent xmlns:mc="http://schemas.openxmlformats.org/markup-compatibility/2006">
              <mc:Choice xmlns:v="urn:schemas-microsoft-com:vml" Requires="v">
                <p:oleObj spid="_x0000_s1069" name="Image" r:id="rId5" imgW="7619040" imgH="10145880" progId="Photoshop.Image.13">
                  <p:embed/>
                </p:oleObj>
              </mc:Choice>
              <mc:Fallback>
                <p:oleObj name="Image" r:id="rId5" imgW="7619040" imgH="10145880" progId="Photoshop.Image.13">
                  <p:embed/>
                  <p:pic>
                    <p:nvPicPr>
                      <p:cNvPr id="0" name=""/>
                      <p:cNvPicPr/>
                      <p:nvPr/>
                    </p:nvPicPr>
                    <p:blipFill>
                      <a:blip r:embed="rId6"/>
                      <a:stretch>
                        <a:fillRect/>
                      </a:stretch>
                    </p:blipFill>
                    <p:spPr>
                      <a:xfrm>
                        <a:off x="7137400" y="883279"/>
                        <a:ext cx="4068763" cy="5418137"/>
                      </a:xfrm>
                      <a:prstGeom prst="rect">
                        <a:avLst/>
                      </a:prstGeom>
                    </p:spPr>
                  </p:pic>
                </p:oleObj>
              </mc:Fallback>
            </mc:AlternateContent>
          </a:graphicData>
        </a:graphic>
      </p:graphicFrame>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9256" y="1058778"/>
            <a:ext cx="3127719" cy="312771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1220" y="4386134"/>
            <a:ext cx="5203983" cy="2973705"/>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t="6783" b="21759"/>
          <a:stretch/>
        </p:blipFill>
        <p:spPr>
          <a:xfrm>
            <a:off x="5920957" y="172586"/>
            <a:ext cx="6410018" cy="630356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48789" y="4640144"/>
            <a:ext cx="2335840" cy="2217856"/>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58046" y="4640144"/>
            <a:ext cx="2335840" cy="2217856"/>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80940" y="4640144"/>
            <a:ext cx="2335840" cy="2217856"/>
          </a:xfrm>
          <a:prstGeom prst="rect">
            <a:avLst/>
          </a:prstGeom>
        </p:spPr>
      </p:pic>
      <p:pic>
        <p:nvPicPr>
          <p:cNvPr id="19" name="Picture 18"/>
          <p:cNvPicPr>
            <a:picLocks noChangeAspect="1"/>
          </p:cNvPicPr>
          <p:nvPr/>
        </p:nvPicPr>
        <p:blipFill rotWithShape="1">
          <a:blip r:embed="rId13">
            <a:extLst>
              <a:ext uri="{28A0092B-C50C-407E-A947-70E740481C1C}">
                <a14:useLocalDpi xmlns:a14="http://schemas.microsoft.com/office/drawing/2010/main" val="0"/>
              </a:ext>
            </a:extLst>
          </a:blip>
          <a:srcRect l="5466" r="6000"/>
          <a:stretch/>
        </p:blipFill>
        <p:spPr>
          <a:xfrm>
            <a:off x="5771098" y="1732262"/>
            <a:ext cx="6096845" cy="3883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p:cNvPicPr>
            <a:picLocks noChangeAspect="1"/>
          </p:cNvPicPr>
          <p:nvPr/>
        </p:nvPicPr>
        <p:blipFill rotWithShape="1">
          <a:blip r:embed="rId14">
            <a:extLst>
              <a:ext uri="{28A0092B-C50C-407E-A947-70E740481C1C}">
                <a14:useLocalDpi xmlns:a14="http://schemas.microsoft.com/office/drawing/2010/main" val="0"/>
              </a:ext>
            </a:extLst>
          </a:blip>
          <a:srcRect l="7137" r="6926"/>
          <a:stretch/>
        </p:blipFill>
        <p:spPr>
          <a:xfrm>
            <a:off x="5740100" y="1707047"/>
            <a:ext cx="6158840" cy="404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88894" y="2016821"/>
            <a:ext cx="7269206" cy="4093428"/>
          </a:xfrm>
          <a:prstGeom prst="rect">
            <a:avLst/>
          </a:prstGeom>
        </p:spPr>
        <p:txBody>
          <a:bodyPr wrap="square">
            <a:spAutoFit/>
          </a:bodyPr>
          <a:lstStyle/>
          <a:p>
            <a:pPr fontAlgn="ctr">
              <a:spcAft>
                <a:spcPts val="600"/>
              </a:spcAft>
            </a:pPr>
            <a:r>
              <a:rPr lang="en-US" sz="4800" dirty="0" smtClean="0">
                <a:solidFill>
                  <a:srgbClr val="000F12"/>
                </a:solidFill>
                <a:latin typeface="Whitney HTF Condensed" charset="0"/>
              </a:rPr>
              <a:t>CIPv3 Compliance </a:t>
            </a:r>
          </a:p>
          <a:p>
            <a:pPr fontAlgn="ctr">
              <a:spcAft>
                <a:spcPts val="600"/>
              </a:spcAft>
            </a:pPr>
            <a:r>
              <a:rPr lang="en-US" sz="4800" dirty="0" smtClean="0">
                <a:solidFill>
                  <a:srgbClr val="000F12"/>
                </a:solidFill>
                <a:latin typeface="Whitney HTF Condensed" charset="0"/>
              </a:rPr>
              <a:t>Advertising Industry ESOP</a:t>
            </a:r>
          </a:p>
          <a:p>
            <a:pPr fontAlgn="ctr">
              <a:spcAft>
                <a:spcPts val="600"/>
              </a:spcAft>
            </a:pPr>
            <a:r>
              <a:rPr lang="en-US" sz="4800" dirty="0" smtClean="0">
                <a:solidFill>
                  <a:srgbClr val="000F12"/>
                </a:solidFill>
                <a:latin typeface="Whitney HTF Condensed" charset="0"/>
              </a:rPr>
              <a:t>EMS Employee Training </a:t>
            </a:r>
          </a:p>
          <a:p>
            <a:pPr fontAlgn="ctr">
              <a:spcAft>
                <a:spcPts val="600"/>
              </a:spcAft>
            </a:pPr>
            <a:r>
              <a:rPr lang="en-US" sz="4800" dirty="0" smtClean="0">
                <a:solidFill>
                  <a:srgbClr val="000F12"/>
                </a:solidFill>
                <a:latin typeface="Whitney HTF Condensed" charset="0"/>
              </a:rPr>
              <a:t>Applied Fiction Training </a:t>
            </a:r>
          </a:p>
          <a:p>
            <a:pPr fontAlgn="ctr">
              <a:spcAft>
                <a:spcPts val="600"/>
              </a:spcAft>
            </a:pPr>
            <a:r>
              <a:rPr lang="en-US" sz="4800" dirty="0" smtClean="0">
                <a:solidFill>
                  <a:srgbClr val="000F12"/>
                </a:solidFill>
                <a:latin typeface="Whitney HTF Condensed" charset="0"/>
              </a:rPr>
              <a:t>CIPv5 Compliance x2</a:t>
            </a:r>
            <a:endParaRPr lang="en-US" sz="4800" dirty="0">
              <a:solidFill>
                <a:srgbClr val="000F12"/>
              </a:solidFill>
              <a:latin typeface="Whitney HTF Condensed" charset="0"/>
            </a:endParaRPr>
          </a:p>
        </p:txBody>
      </p:sp>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42648" y="1562268"/>
            <a:ext cx="3933123" cy="4686972"/>
          </a:xfrm>
          <a:prstGeom prst="rect">
            <a:avLst/>
          </a:prstGeom>
        </p:spPr>
      </p:pic>
      <p:pic>
        <p:nvPicPr>
          <p:cNvPr id="21" name="Picture 7" descr="http://coachdawnwrites.com/wp-content/uploads/2012/05/Top-Secret.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21978" y="2281250"/>
            <a:ext cx="4676065" cy="3553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334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5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9" presetClass="emph" presetSubtype="0" grpId="1" nodeType="withEffect">
                                  <p:stCondLst>
                                    <p:cond delay="250"/>
                                  </p:stCondLst>
                                  <p:childTnLst>
                                    <p:set>
                                      <p:cBhvr rctx="PPT">
                                        <p:cTn id="17" dur="indefinite"/>
                                        <p:tgtEl>
                                          <p:spTgt spid="6">
                                            <p:txEl>
                                              <p:pRg st="0" end="0"/>
                                            </p:txEl>
                                          </p:spTgt>
                                        </p:tgtEl>
                                        <p:attrNameLst>
                                          <p:attrName>style.opacity</p:attrName>
                                        </p:attrNameLst>
                                      </p:cBhvr>
                                      <p:to>
                                        <p:strVal val="0.5"/>
                                      </p:to>
                                    </p:set>
                                    <p:animEffect filter="image" prLst="opacity: 0.5">
                                      <p:cBhvr rctx="IE">
                                        <p:cTn id="18" dur="indefinite"/>
                                        <p:tgtEl>
                                          <p:spTgt spid="6">
                                            <p:txEl>
                                              <p:pRg st="0" end="0"/>
                                            </p:txEl>
                                          </p:spTgt>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nodeType="with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par>
                                <p:cTn id="35" presetID="10" presetClass="exit" presetSubtype="0" fill="hold" nodeType="withEffect">
                                  <p:stCondLst>
                                    <p:cond delay="175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50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100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250"/>
                                  </p:stCondLst>
                                  <p:childTnLst>
                                    <p:set>
                                      <p:cBhvr>
                                        <p:cTn id="58" dur="1" fill="hold">
                                          <p:stCondLst>
                                            <p:cond delay="0"/>
                                          </p:stCondLst>
                                        </p:cTn>
                                        <p:tgtEl>
                                          <p:spTgt spid="6">
                                            <p:txEl>
                                              <p:pRg st="2" end="2"/>
                                            </p:txEl>
                                          </p:spTgt>
                                        </p:tgtEl>
                                        <p:attrNameLst>
                                          <p:attrName>style.visibility</p:attrName>
                                        </p:attrNameLst>
                                      </p:cBhvr>
                                      <p:to>
                                        <p:strVal val="visible"/>
                                      </p:to>
                                    </p:set>
                                    <p:animEffect transition="in" filter="fade">
                                      <p:cBhvr>
                                        <p:cTn id="59" dur="500"/>
                                        <p:tgtEl>
                                          <p:spTgt spid="6">
                                            <p:txEl>
                                              <p:pRg st="2" end="2"/>
                                            </p:txEl>
                                          </p:spTgt>
                                        </p:tgtEl>
                                      </p:cBhvr>
                                    </p:animEffect>
                                  </p:childTnLst>
                                </p:cTn>
                              </p:par>
                              <p:par>
                                <p:cTn id="60" presetID="9" presetClass="emph" presetSubtype="0" grpId="1" nodeType="withEffect">
                                  <p:stCondLst>
                                    <p:cond delay="250"/>
                                  </p:stCondLst>
                                  <p:childTnLst>
                                    <p:set>
                                      <p:cBhvr rctx="PPT">
                                        <p:cTn id="61" dur="indefinite"/>
                                        <p:tgtEl>
                                          <p:spTgt spid="6">
                                            <p:txEl>
                                              <p:pRg st="1" end="1"/>
                                            </p:txEl>
                                          </p:spTgt>
                                        </p:tgtEl>
                                        <p:attrNameLst>
                                          <p:attrName>style.opacity</p:attrName>
                                        </p:attrNameLst>
                                      </p:cBhvr>
                                      <p:to>
                                        <p:strVal val="0.5"/>
                                      </p:to>
                                    </p:set>
                                    <p:animEffect filter="image" prLst="opacity: 0.5">
                                      <p:cBhvr rctx="IE">
                                        <p:cTn id="62" dur="indefinite"/>
                                        <p:tgtEl>
                                          <p:spTgt spid="6">
                                            <p:txEl>
                                              <p:pRg st="1" end="1"/>
                                            </p:txEl>
                                          </p:spTgt>
                                        </p:tgtEl>
                                      </p:cBhvr>
                                    </p:animEffec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par>
                                <p:cTn id="75" presetID="10" presetClass="entr" presetSubtype="0" fill="hold" nodeType="withEffect">
                                  <p:stCondLst>
                                    <p:cond delay="50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childTnLst>
                                </p:cTn>
                              </p:par>
                              <p:par>
                                <p:cTn id="83" presetID="10" presetClass="exit" presetSubtype="0" fill="hold" nodeType="withEffect">
                                  <p:stCondLst>
                                    <p:cond delay="250"/>
                                  </p:stCondLst>
                                  <p:childTnLst>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6">
                                            <p:txEl>
                                              <p:pRg st="3" end="3"/>
                                            </p:txEl>
                                          </p:spTgt>
                                        </p:tgtEl>
                                        <p:attrNameLst>
                                          <p:attrName>style.visibility</p:attrName>
                                        </p:attrNameLst>
                                      </p:cBhvr>
                                      <p:to>
                                        <p:strVal val="visible"/>
                                      </p:to>
                                    </p:set>
                                    <p:animEffect transition="in" filter="fade">
                                      <p:cBhvr>
                                        <p:cTn id="93" dur="500"/>
                                        <p:tgtEl>
                                          <p:spTgt spid="6">
                                            <p:txEl>
                                              <p:pRg st="3" end="3"/>
                                            </p:txEl>
                                          </p:spTgt>
                                        </p:tgtEl>
                                      </p:cBhvr>
                                    </p:animEffect>
                                  </p:childTnLst>
                                </p:cTn>
                              </p:par>
                              <p:par>
                                <p:cTn id="94" presetID="10" presetClass="entr" presetSubtype="0" fill="hold" nodeType="with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500"/>
                                        <p:tgtEl>
                                          <p:spTgt spid="22"/>
                                        </p:tgtEl>
                                      </p:cBhvr>
                                    </p:animEffect>
                                  </p:childTnLst>
                                </p:cTn>
                              </p:par>
                              <p:par>
                                <p:cTn id="97" presetID="9" presetClass="emph" presetSubtype="0" grpId="1" nodeType="withEffect">
                                  <p:stCondLst>
                                    <p:cond delay="0"/>
                                  </p:stCondLst>
                                  <p:childTnLst>
                                    <p:set>
                                      <p:cBhvr rctx="PPT">
                                        <p:cTn id="98" dur="indefinite"/>
                                        <p:tgtEl>
                                          <p:spTgt spid="6">
                                            <p:txEl>
                                              <p:pRg st="2" end="2"/>
                                            </p:txEl>
                                          </p:spTgt>
                                        </p:tgtEl>
                                        <p:attrNameLst>
                                          <p:attrName>style.opacity</p:attrName>
                                        </p:attrNameLst>
                                      </p:cBhvr>
                                      <p:to>
                                        <p:strVal val="0.5"/>
                                      </p:to>
                                    </p:set>
                                    <p:animEffect filter="image" prLst="opacity: 0.5">
                                      <p:cBhvr rctx="IE">
                                        <p:cTn id="99" dur="indefinite"/>
                                        <p:tgtEl>
                                          <p:spTgt spid="6">
                                            <p:txEl>
                                              <p:pRg st="2" end="2"/>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mph" presetSubtype="0" grpId="2" nodeType="clickEffect">
                                  <p:stCondLst>
                                    <p:cond delay="0"/>
                                  </p:stCondLst>
                                  <p:childTnLst>
                                    <p:set>
                                      <p:cBhvr rctx="PPT">
                                        <p:cTn id="103" dur="indefinite"/>
                                        <p:tgtEl>
                                          <p:spTgt spid="6">
                                            <p:txEl>
                                              <p:pRg st="3" end="3"/>
                                            </p:txEl>
                                          </p:spTgt>
                                        </p:tgtEl>
                                        <p:attrNameLst>
                                          <p:attrName>style.opacity</p:attrName>
                                        </p:attrNameLst>
                                      </p:cBhvr>
                                      <p:to>
                                        <p:strVal val="0.5"/>
                                      </p:to>
                                    </p:set>
                                    <p:animEffect filter="image" prLst="opacity: 0.5">
                                      <p:cBhvr rctx="IE">
                                        <p:cTn id="104" dur="indefinite"/>
                                        <p:tgtEl>
                                          <p:spTgt spid="6">
                                            <p:txEl>
                                              <p:pRg st="3" end="3"/>
                                            </p:txEl>
                                          </p:spTgt>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
                                            <p:txEl>
                                              <p:pRg st="4" end="4"/>
                                            </p:txEl>
                                          </p:spTgt>
                                        </p:tgtEl>
                                        <p:attrNameLst>
                                          <p:attrName>style.visibility</p:attrName>
                                        </p:attrNameLst>
                                      </p:cBhvr>
                                      <p:to>
                                        <p:strVal val="visible"/>
                                      </p:to>
                                    </p:set>
                                    <p:animEffect transition="in" filter="fade">
                                      <p:cBhvr>
                                        <p:cTn id="107" dur="500"/>
                                        <p:tgtEl>
                                          <p:spTgt spid="6">
                                            <p:txEl>
                                              <p:pRg st="4" end="4"/>
                                            </p:txEl>
                                          </p:spTgt>
                                        </p:tgtEl>
                                      </p:cBhvr>
                                    </p:animEffect>
                                  </p:childTnLst>
                                </p:cTn>
                              </p:par>
                              <p:par>
                                <p:cTn id="108" presetID="10" presetClass="exit" presetSubtype="0" fill="hold" nodeType="withEffect">
                                  <p:stCondLst>
                                    <p:cond delay="0"/>
                                  </p:stCondLst>
                                  <p:childTnLst>
                                    <p:animEffect transition="out" filter="fade">
                                      <p:cBhvr>
                                        <p:cTn id="109" dur="500"/>
                                        <p:tgtEl>
                                          <p:spTgt spid="22"/>
                                        </p:tgtEl>
                                      </p:cBhvr>
                                    </p:animEffect>
                                    <p:set>
                                      <p:cBhvr>
                                        <p:cTn id="110" dur="1" fill="hold">
                                          <p:stCondLst>
                                            <p:cond delay="499"/>
                                          </p:stCondLst>
                                        </p:cTn>
                                        <p:tgtEl>
                                          <p:spTgt spid="22"/>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21"/>
                                        </p:tgtEl>
                                        <p:attrNameLst>
                                          <p:attrName>style.visibility</p:attrName>
                                        </p:attrNameLst>
                                      </p:cBhvr>
                                      <p:to>
                                        <p:strVal val="visible"/>
                                      </p:to>
                                    </p:set>
                                    <p:animEffect transition="in" filter="fade">
                                      <p:cBhvr>
                                        <p:cTn id="1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6" grpId="1" uiExpand="1" build="allAtOnce"/>
      <p:bldP spid="6" grpId="2"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Title 1"/>
          <p:cNvSpPr>
            <a:spLocks noGrp="1"/>
          </p:cNvSpPr>
          <p:nvPr>
            <p:ph type="title"/>
          </p:nvPr>
        </p:nvSpPr>
        <p:spPr>
          <a:xfrm>
            <a:off x="4380614" y="478679"/>
            <a:ext cx="7811386" cy="1864414"/>
          </a:xfrm>
          <a:solidFill>
            <a:schemeClr val="tx1"/>
          </a:solidFill>
        </p:spPr>
        <p:txBody>
          <a:bodyPr lIns="182880" anchor="t">
            <a:noAutofit/>
          </a:bodyPr>
          <a:lstStyle/>
          <a:p>
            <a:r>
              <a:rPr lang="en-US" sz="5200" dirty="0" smtClean="0">
                <a:solidFill>
                  <a:schemeClr val="bg1"/>
                </a:solidFill>
                <a:latin typeface="Visitor TT1 BRK" pitchFamily="2" charset="0"/>
              </a:rPr>
              <a:t>Studio</a:t>
            </a:r>
            <a:r>
              <a:rPr lang="en-US" sz="4000" dirty="0">
                <a:solidFill>
                  <a:schemeClr val="accent2"/>
                </a:solidFill>
                <a:latin typeface="Whitney HTF SemiBold Condensed" pitchFamily="50" charset="0"/>
              </a:rPr>
              <a:t/>
            </a:r>
            <a:br>
              <a:rPr lang="en-US" sz="4000" dirty="0">
                <a:solidFill>
                  <a:schemeClr val="accent2"/>
                </a:solidFill>
                <a:latin typeface="Whitney HTF SemiBold Condensed" pitchFamily="50" charset="0"/>
              </a:rPr>
            </a:br>
            <a:r>
              <a:rPr lang="en-US" sz="4000" dirty="0" smtClean="0">
                <a:solidFill>
                  <a:schemeClr val="accent1"/>
                </a:solidFill>
                <a:latin typeface="Whitney HTF SemiBold Condensed" pitchFamily="50" charset="0"/>
              </a:rPr>
              <a:t>Building tailored experiences</a:t>
            </a:r>
            <a:endParaRPr lang="en-US" sz="4000" dirty="0">
              <a:solidFill>
                <a:schemeClr val="accent1"/>
              </a:solidFill>
              <a:latin typeface="Whitney HTF SemiBold Condensed" pitchFamily="50"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698" y="2102472"/>
            <a:ext cx="3266298" cy="2635162"/>
          </a:xfrm>
          <a:prstGeom prst="rect">
            <a:avLst/>
          </a:prstGeom>
        </p:spPr>
      </p:pic>
      <p:sp>
        <p:nvSpPr>
          <p:cNvPr id="24" name="Title 1"/>
          <p:cNvSpPr txBox="1">
            <a:spLocks/>
          </p:cNvSpPr>
          <p:nvPr/>
        </p:nvSpPr>
        <p:spPr>
          <a:xfrm>
            <a:off x="4380614" y="2487846"/>
            <a:ext cx="7811386" cy="1864414"/>
          </a:xfrm>
          <a:prstGeom prst="rect">
            <a:avLst/>
          </a:prstGeom>
          <a:solidFill>
            <a:schemeClr val="tx1"/>
          </a:solidFill>
        </p:spPr>
        <p:txBody>
          <a:bodyPr vert="horz" lIns="18288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00" dirty="0" smtClean="0">
                <a:solidFill>
                  <a:schemeClr val="bg1"/>
                </a:solidFill>
                <a:latin typeface="Visitor TT1 BRK" pitchFamily="2" charset="0"/>
              </a:rPr>
              <a:t>PRODUCT</a:t>
            </a:r>
            <a:r>
              <a:rPr lang="en-US" sz="4000" dirty="0" smtClean="0">
                <a:solidFill>
                  <a:schemeClr val="accent2"/>
                </a:solidFill>
                <a:latin typeface="Whitney HTF SemiBold Condensed" pitchFamily="50" charset="0"/>
              </a:rPr>
              <a:t/>
            </a:r>
            <a:br>
              <a:rPr lang="en-US" sz="4000" dirty="0" smtClean="0">
                <a:solidFill>
                  <a:schemeClr val="accent2"/>
                </a:solidFill>
                <a:latin typeface="Whitney HTF SemiBold Condensed" pitchFamily="50" charset="0"/>
              </a:rPr>
            </a:br>
            <a:r>
              <a:rPr lang="en-US" sz="4000" dirty="0" smtClean="0">
                <a:solidFill>
                  <a:schemeClr val="accent1"/>
                </a:solidFill>
                <a:latin typeface="Whitney HTF SemiBold Condensed" pitchFamily="50" charset="0"/>
              </a:rPr>
              <a:t>Providing turnkey solutions</a:t>
            </a:r>
            <a:endParaRPr lang="en-US" sz="4000" dirty="0">
              <a:solidFill>
                <a:schemeClr val="accent1"/>
              </a:solidFill>
              <a:latin typeface="Whitney HTF SemiBold Condensed" pitchFamily="50" charset="0"/>
            </a:endParaRPr>
          </a:p>
        </p:txBody>
      </p:sp>
      <p:sp>
        <p:nvSpPr>
          <p:cNvPr id="25" name="Title 1"/>
          <p:cNvSpPr txBox="1">
            <a:spLocks/>
          </p:cNvSpPr>
          <p:nvPr/>
        </p:nvSpPr>
        <p:spPr>
          <a:xfrm>
            <a:off x="4380614" y="4497013"/>
            <a:ext cx="7811386" cy="1864414"/>
          </a:xfrm>
          <a:prstGeom prst="rect">
            <a:avLst/>
          </a:prstGeom>
          <a:solidFill>
            <a:schemeClr val="tx1"/>
          </a:solidFill>
        </p:spPr>
        <p:txBody>
          <a:bodyPr vert="horz" lIns="18288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00" dirty="0" smtClean="0">
                <a:solidFill>
                  <a:schemeClr val="bg1"/>
                </a:solidFill>
                <a:latin typeface="Visitor TT1 BRK" pitchFamily="2" charset="0"/>
              </a:rPr>
              <a:t>TRAINING</a:t>
            </a:r>
            <a:r>
              <a:rPr lang="en-US" sz="4000" dirty="0" smtClean="0">
                <a:solidFill>
                  <a:schemeClr val="accent2"/>
                </a:solidFill>
                <a:latin typeface="Whitney HTF SemiBold Condensed" pitchFamily="50" charset="0"/>
              </a:rPr>
              <a:t/>
            </a:r>
            <a:br>
              <a:rPr lang="en-US" sz="4000" dirty="0" smtClean="0">
                <a:solidFill>
                  <a:schemeClr val="accent2"/>
                </a:solidFill>
                <a:latin typeface="Whitney HTF SemiBold Condensed" pitchFamily="50" charset="0"/>
              </a:rPr>
            </a:br>
            <a:r>
              <a:rPr lang="en-US" sz="4000" dirty="0" smtClean="0">
                <a:solidFill>
                  <a:schemeClr val="accent1"/>
                </a:solidFill>
                <a:latin typeface="Whitney HTF SemiBold Condensed" pitchFamily="50" charset="0"/>
              </a:rPr>
              <a:t>Sharing the love</a:t>
            </a:r>
            <a:endParaRPr lang="en-US" sz="4000" dirty="0">
              <a:solidFill>
                <a:schemeClr val="accent1"/>
              </a:solidFill>
              <a:latin typeface="Whitney HTF SemiBold Condensed" pitchFamily="50" charset="0"/>
            </a:endParaRPr>
          </a:p>
        </p:txBody>
      </p:sp>
    </p:spTree>
    <p:extLst>
      <p:ext uri="{BB962C8B-B14F-4D97-AF65-F5344CB8AC3E}">
        <p14:creationId xmlns:p14="http://schemas.microsoft.com/office/powerpoint/2010/main" val="376654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2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20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1+#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2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 y="4215542"/>
            <a:ext cx="12192000" cy="1569660"/>
          </a:xfrm>
          <a:prstGeom prst="rect">
            <a:avLst/>
          </a:prstGeom>
          <a:solidFill>
            <a:schemeClr val="tx2"/>
          </a:solidFill>
        </p:spPr>
        <p:txBody>
          <a:bodyPr wrap="square">
            <a:spAutoFit/>
          </a:bodyPr>
          <a:lstStyle/>
          <a:p>
            <a:pPr algn="ctr" fontAlgn="ctr"/>
            <a:r>
              <a:rPr lang="en-US" sz="4800" dirty="0" smtClean="0">
                <a:solidFill>
                  <a:srgbClr val="FFFFFF"/>
                </a:solidFill>
                <a:latin typeface="Whitney HTF Condensed" pitchFamily="50" charset="0"/>
              </a:rPr>
              <a:t>Helping your people become the heroes </a:t>
            </a:r>
          </a:p>
          <a:p>
            <a:pPr algn="ctr" fontAlgn="ctr"/>
            <a:r>
              <a:rPr lang="en-US" sz="4800" dirty="0" smtClean="0">
                <a:solidFill>
                  <a:srgbClr val="FFFFFF"/>
                </a:solidFill>
                <a:latin typeface="Whitney HTF Condensed" pitchFamily="50" charset="0"/>
              </a:rPr>
              <a:t>of your organization’s story</a:t>
            </a:r>
            <a:endParaRPr lang="en-US" sz="4800" dirty="0">
              <a:solidFill>
                <a:srgbClr val="FFFFFF"/>
              </a:solidFill>
              <a:latin typeface="Whitney HTF Condensed" pitchFamily="50"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852" y="1170648"/>
            <a:ext cx="7512298" cy="2408451"/>
          </a:xfrm>
          <a:prstGeom prst="rect">
            <a:avLst/>
          </a:prstGeom>
        </p:spPr>
      </p:pic>
      <p:sp>
        <p:nvSpPr>
          <p:cNvPr id="2" name="Rectangle 1"/>
          <p:cNvSpPr/>
          <p:nvPr/>
        </p:nvSpPr>
        <p:spPr>
          <a:xfrm>
            <a:off x="3945160" y="5865474"/>
            <a:ext cx="4301691" cy="923330"/>
          </a:xfrm>
          <a:prstGeom prst="rect">
            <a:avLst/>
          </a:prstGeom>
        </p:spPr>
        <p:txBody>
          <a:bodyPr wrap="none">
            <a:spAutoFit/>
          </a:bodyPr>
          <a:lstStyle/>
          <a:p>
            <a:pPr algn="ctr" fontAlgn="ctr">
              <a:spcAft>
                <a:spcPts val="600"/>
              </a:spcAft>
            </a:pPr>
            <a:r>
              <a:rPr lang="en-US" sz="5400" dirty="0" smtClean="0">
                <a:solidFill>
                  <a:srgbClr val="000F12"/>
                </a:solidFill>
                <a:latin typeface="Tw Cen MT Condensed" panose="020B0606020104020203" pitchFamily="34" charset="0"/>
              </a:rPr>
              <a:t>www.metamythic.co</a:t>
            </a:r>
            <a:endParaRPr lang="en-US" sz="5400" dirty="0">
              <a:solidFill>
                <a:srgbClr val="000F12"/>
              </a:solidFill>
              <a:latin typeface="Tw Cen MT Condensed" panose="020B0606020104020203" pitchFamily="34" charset="0"/>
            </a:endParaRPr>
          </a:p>
        </p:txBody>
      </p:sp>
    </p:spTree>
    <p:extLst>
      <p:ext uri="{BB962C8B-B14F-4D97-AF65-F5344CB8AC3E}">
        <p14:creationId xmlns:p14="http://schemas.microsoft.com/office/powerpoint/2010/main" val="1682528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515486"/>
            <a:ext cx="3486150"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Our First Fiction</a:t>
            </a:r>
            <a:endParaRPr lang="en-US" sz="3700" dirty="0">
              <a:solidFill>
                <a:prstClr val="white"/>
              </a:solidFill>
              <a:latin typeface="Whitney HTF SemiBold" pitchFamily="50" charset="0"/>
            </a:endParaRPr>
          </a:p>
        </p:txBody>
      </p:sp>
      <p:sp>
        <p:nvSpPr>
          <p:cNvPr id="7" name="Rectangle 6"/>
          <p:cNvSpPr/>
          <p:nvPr/>
        </p:nvSpPr>
        <p:spPr>
          <a:xfrm>
            <a:off x="1462804" y="2521800"/>
            <a:ext cx="6240780" cy="1107996"/>
          </a:xfrm>
          <a:prstGeom prst="rect">
            <a:avLst/>
          </a:prstGeom>
        </p:spPr>
        <p:txBody>
          <a:bodyPr wrap="square">
            <a:spAutoFit/>
          </a:bodyPr>
          <a:lstStyle/>
          <a:p>
            <a:pPr fontAlgn="ctr"/>
            <a:r>
              <a:rPr lang="en-US" sz="6600" dirty="0" smtClean="0">
                <a:latin typeface="Whitney HTF Condensed" charset="0"/>
              </a:rPr>
              <a:t>For sale:</a:t>
            </a:r>
          </a:p>
        </p:txBody>
      </p:sp>
      <p:sp>
        <p:nvSpPr>
          <p:cNvPr id="2" name="Rectangle 1"/>
          <p:cNvSpPr/>
          <p:nvPr/>
        </p:nvSpPr>
        <p:spPr>
          <a:xfrm>
            <a:off x="6656833" y="3629796"/>
            <a:ext cx="4527330" cy="707886"/>
          </a:xfrm>
          <a:prstGeom prst="rect">
            <a:avLst/>
          </a:prstGeom>
        </p:spPr>
        <p:txBody>
          <a:bodyPr wrap="none">
            <a:spAutoFit/>
          </a:bodyPr>
          <a:lstStyle/>
          <a:p>
            <a:pPr fontAlgn="ctr">
              <a:spcBef>
                <a:spcPts val="1800"/>
              </a:spcBef>
            </a:pPr>
            <a:r>
              <a:rPr lang="en-US" sz="4000" dirty="0" smtClean="0">
                <a:solidFill>
                  <a:schemeClr val="accent2">
                    <a:lumMod val="50000"/>
                  </a:schemeClr>
                </a:solidFill>
                <a:latin typeface="Whitney HTF SemiBold SC" pitchFamily="50" charset="0"/>
              </a:rPr>
              <a:t>-Ernest Hemingway</a:t>
            </a:r>
            <a:endParaRPr lang="en-US" sz="4000" dirty="0">
              <a:solidFill>
                <a:schemeClr val="accent2">
                  <a:lumMod val="50000"/>
                </a:schemeClr>
              </a:solidFill>
              <a:latin typeface="Whitney HTF SemiBold SC" pitchFamily="50" charset="0"/>
            </a:endParaRPr>
          </a:p>
        </p:txBody>
      </p:sp>
      <p:sp>
        <p:nvSpPr>
          <p:cNvPr id="9" name="Rectangle 8"/>
          <p:cNvSpPr/>
          <p:nvPr/>
        </p:nvSpPr>
        <p:spPr>
          <a:xfrm>
            <a:off x="4017028" y="2538144"/>
            <a:ext cx="6240780" cy="1107996"/>
          </a:xfrm>
          <a:prstGeom prst="rect">
            <a:avLst/>
          </a:prstGeom>
        </p:spPr>
        <p:txBody>
          <a:bodyPr wrap="square">
            <a:spAutoFit/>
          </a:bodyPr>
          <a:lstStyle/>
          <a:p>
            <a:pPr fontAlgn="ctr"/>
            <a:r>
              <a:rPr lang="en-US" sz="6600" dirty="0">
                <a:latin typeface="Whitney HTF Condensed" charset="0"/>
              </a:rPr>
              <a:t>b</a:t>
            </a:r>
            <a:r>
              <a:rPr lang="en-US" sz="6600" dirty="0" smtClean="0">
                <a:latin typeface="Whitney HTF Condensed" charset="0"/>
              </a:rPr>
              <a:t>aby shoes</a:t>
            </a:r>
          </a:p>
        </p:txBody>
      </p:sp>
      <p:sp>
        <p:nvSpPr>
          <p:cNvPr id="10" name="Rectangle 9"/>
          <p:cNvSpPr/>
          <p:nvPr/>
        </p:nvSpPr>
        <p:spPr>
          <a:xfrm>
            <a:off x="7119378" y="2540088"/>
            <a:ext cx="4674108" cy="1107996"/>
          </a:xfrm>
          <a:prstGeom prst="rect">
            <a:avLst/>
          </a:prstGeom>
        </p:spPr>
        <p:txBody>
          <a:bodyPr wrap="square">
            <a:spAutoFit/>
          </a:bodyPr>
          <a:lstStyle/>
          <a:p>
            <a:pPr fontAlgn="ctr"/>
            <a:r>
              <a:rPr lang="en-US" sz="6600" dirty="0" smtClean="0">
                <a:latin typeface="Whitney HTF Condensed" charset="0"/>
              </a:rPr>
              <a:t>, never worn</a:t>
            </a:r>
          </a:p>
        </p:txBody>
      </p:sp>
    </p:spTree>
    <p:extLst>
      <p:ext uri="{BB962C8B-B14F-4D97-AF65-F5344CB8AC3E}">
        <p14:creationId xmlns:p14="http://schemas.microsoft.com/office/powerpoint/2010/main" val="3720001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a:off x="3742660" y="-11430"/>
            <a:ext cx="5263117" cy="689420"/>
          </a:xfrm>
          <a:prstGeom prst="rect">
            <a:avLst/>
          </a:prstGeom>
          <a:solidFill>
            <a:srgbClr val="000F12"/>
          </a:solidFill>
        </p:spPr>
        <p:txBody>
          <a:bodyPr wrap="square" bIns="73152" rtlCol="0">
            <a:spAutoFit/>
          </a:bodyPr>
          <a:lstStyle/>
          <a:p>
            <a:pPr algn="ctr"/>
            <a:r>
              <a:rPr lang="en-US" sz="3700" dirty="0" smtClean="0">
                <a:solidFill>
                  <a:prstClr val="white"/>
                </a:solidFill>
                <a:latin typeface="Whitney HTF SemiBold" pitchFamily="50" charset="0"/>
              </a:rPr>
              <a:t>First, A Case Study</a:t>
            </a:r>
            <a:endParaRPr lang="en-US" sz="3700" i="1" dirty="0">
              <a:solidFill>
                <a:prstClr val="white"/>
              </a:solidFill>
              <a:latin typeface="Whitney HTF Book Condensed" pitchFamily="50" charset="0"/>
            </a:endParaRPr>
          </a:p>
        </p:txBody>
      </p:sp>
      <p:sp>
        <p:nvSpPr>
          <p:cNvPr id="33" name="Title 1"/>
          <p:cNvSpPr txBox="1">
            <a:spLocks/>
          </p:cNvSpPr>
          <p:nvPr/>
        </p:nvSpPr>
        <p:spPr>
          <a:xfrm>
            <a:off x="6579509" y="1580641"/>
            <a:ext cx="5277852" cy="42679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smtClean="0">
                <a:latin typeface="Whitney HTF Condensed" charset="0"/>
              </a:rPr>
              <a:t>You battled cancer and all the pain, uncertainty and fear that comes with that battle.</a:t>
            </a:r>
          </a:p>
          <a:p>
            <a:pPr algn="ctr"/>
            <a:endParaRPr lang="en-US" sz="4800" dirty="0">
              <a:latin typeface="Whitney HTF Condensed" charset="0"/>
            </a:endParaRPr>
          </a:p>
          <a:p>
            <a:pPr algn="ctr"/>
            <a:r>
              <a:rPr lang="en-US" sz="4800" dirty="0" smtClean="0">
                <a:latin typeface="Whitney HTF SemiBold Condensed" pitchFamily="50" charset="0"/>
              </a:rPr>
              <a:t>That makes you a Hero.</a:t>
            </a:r>
            <a:endParaRPr lang="en-US" sz="4800" dirty="0">
              <a:latin typeface="Whitney HTF SemiBold Condensed" pitchFamily="50" charset="0"/>
            </a:endParaRPr>
          </a:p>
        </p:txBody>
      </p:sp>
      <p:pic>
        <p:nvPicPr>
          <p:cNvPr id="14" name="Picture 13"/>
          <p:cNvPicPr>
            <a:picLocks noChangeAspect="1"/>
          </p:cNvPicPr>
          <p:nvPr/>
        </p:nvPicPr>
        <p:blipFill rotWithShape="1">
          <a:blip r:embed="rId4"/>
          <a:srcRect t="361"/>
          <a:stretch/>
        </p:blipFill>
        <p:spPr>
          <a:xfrm>
            <a:off x="1369759" y="1476866"/>
            <a:ext cx="3736788" cy="482071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Picture 11"/>
          <p:cNvPicPr>
            <a:picLocks noChangeAspect="1"/>
          </p:cNvPicPr>
          <p:nvPr/>
        </p:nvPicPr>
        <p:blipFill>
          <a:blip r:embed="rId5"/>
          <a:stretch>
            <a:fillRect/>
          </a:stretch>
        </p:blipFill>
        <p:spPr>
          <a:xfrm>
            <a:off x="740563" y="1277905"/>
            <a:ext cx="4514850" cy="50196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 name="Picture 14"/>
          <p:cNvPicPr>
            <a:picLocks noChangeAspect="1"/>
          </p:cNvPicPr>
          <p:nvPr/>
        </p:nvPicPr>
        <p:blipFill>
          <a:blip r:embed="rId6"/>
          <a:stretch>
            <a:fillRect/>
          </a:stretch>
        </p:blipFill>
        <p:spPr>
          <a:xfrm>
            <a:off x="648114" y="1693014"/>
            <a:ext cx="4695825" cy="40767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 name="Picture 15"/>
          <p:cNvPicPr>
            <a:picLocks noChangeAspect="1"/>
          </p:cNvPicPr>
          <p:nvPr/>
        </p:nvPicPr>
        <p:blipFill>
          <a:blip r:embed="rId7"/>
          <a:stretch>
            <a:fillRect/>
          </a:stretch>
        </p:blipFill>
        <p:spPr>
          <a:xfrm>
            <a:off x="335067" y="1839795"/>
            <a:ext cx="5290940" cy="376498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a:blip r:embed="rId8"/>
          <a:stretch>
            <a:fillRect/>
          </a:stretch>
        </p:blipFill>
        <p:spPr>
          <a:xfrm>
            <a:off x="445898" y="1741851"/>
            <a:ext cx="5069277" cy="4131106"/>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17" name="Straight Connector 16"/>
          <p:cNvCxnSpPr/>
          <p:nvPr/>
        </p:nvCxnSpPr>
        <p:spPr>
          <a:xfrm>
            <a:off x="6264105" y="3925824"/>
            <a:ext cx="0" cy="2539145"/>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264105" y="1058779"/>
            <a:ext cx="0" cy="2074565"/>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a:xfrm>
            <a:off x="5798885" y="3282652"/>
            <a:ext cx="930442" cy="387368"/>
          </a:xfrm>
        </p:spPr>
        <p:txBody>
          <a:bodyPr>
            <a:noAutofit/>
          </a:bodyPr>
          <a:lstStyle/>
          <a:p>
            <a:pPr algn="ctr"/>
            <a:r>
              <a:rPr lang="en-US" dirty="0" smtClean="0">
                <a:solidFill>
                  <a:schemeClr val="accent4">
                    <a:lumMod val="50000"/>
                  </a:schemeClr>
                </a:solidFill>
                <a:latin typeface="Whitney HTF SemiBold" charset="0"/>
              </a:rPr>
              <a:t>or</a:t>
            </a:r>
            <a:endParaRPr lang="en-US" dirty="0">
              <a:solidFill>
                <a:schemeClr val="accent4">
                  <a:lumMod val="50000"/>
                </a:schemeClr>
              </a:solidFill>
              <a:latin typeface="Whitney HTF SemiBold" charset="0"/>
            </a:endParaRPr>
          </a:p>
        </p:txBody>
      </p:sp>
      <p:pic>
        <p:nvPicPr>
          <p:cNvPr id="2" name="Picture 1"/>
          <p:cNvPicPr>
            <a:picLocks noChangeAspect="1"/>
          </p:cNvPicPr>
          <p:nvPr/>
        </p:nvPicPr>
        <p:blipFill>
          <a:blip r:embed="rId9"/>
          <a:stretch>
            <a:fillRect/>
          </a:stretch>
        </p:blipFill>
        <p:spPr>
          <a:xfrm>
            <a:off x="306765" y="1420548"/>
            <a:ext cx="5347541" cy="46216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323457" y="1296942"/>
            <a:ext cx="5263244" cy="486884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05890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46882" y="1663689"/>
            <a:ext cx="6330869" cy="42688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TextBox 10"/>
          <p:cNvSpPr txBox="1"/>
          <p:nvPr/>
        </p:nvSpPr>
        <p:spPr>
          <a:xfrm>
            <a:off x="-25864" y="515486"/>
            <a:ext cx="9023560"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Businesses Solve this Problem … Differently</a:t>
            </a:r>
            <a:endParaRPr lang="en-US" sz="3700" dirty="0">
              <a:solidFill>
                <a:prstClr val="white"/>
              </a:solidFill>
              <a:latin typeface="Whitney HTF SemiBold" pitchFamily="50" charset="0"/>
            </a:endParaRPr>
          </a:p>
        </p:txBody>
      </p:sp>
      <p:pic>
        <p:nvPicPr>
          <p:cNvPr id="5" name="Picture 4"/>
          <p:cNvPicPr>
            <a:picLocks noChangeAspect="1"/>
          </p:cNvPicPr>
          <p:nvPr/>
        </p:nvPicPr>
        <p:blipFill>
          <a:blip r:embed="rId5"/>
          <a:stretch>
            <a:fillRect/>
          </a:stretch>
        </p:blipFill>
        <p:spPr>
          <a:xfrm>
            <a:off x="4487919" y="1993889"/>
            <a:ext cx="4282961" cy="449854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6"/>
          <a:stretch>
            <a:fillRect/>
          </a:stretch>
        </p:blipFill>
        <p:spPr>
          <a:xfrm>
            <a:off x="7532801" y="1793115"/>
            <a:ext cx="4213065" cy="20050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7315" y="1836160"/>
            <a:ext cx="4493983" cy="449398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46287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itle 1"/>
          <p:cNvSpPr>
            <a:spLocks noGrp="1"/>
          </p:cNvSpPr>
          <p:nvPr>
            <p:ph type="title"/>
          </p:nvPr>
        </p:nvSpPr>
        <p:spPr>
          <a:xfrm>
            <a:off x="4072128" y="2102473"/>
            <a:ext cx="8119872" cy="2635162"/>
          </a:xfrm>
          <a:solidFill>
            <a:schemeClr val="tx1"/>
          </a:solidFill>
        </p:spPr>
        <p:txBody>
          <a:bodyPr lIns="182880" anchor="t">
            <a:noAutofit/>
          </a:bodyPr>
          <a:lstStyle/>
          <a:p>
            <a:r>
              <a:rPr lang="en-US" sz="5200" dirty="0" smtClean="0">
                <a:solidFill>
                  <a:schemeClr val="bg1"/>
                </a:solidFill>
                <a:latin typeface="Visitor TT1 BRK" pitchFamily="2" charset="0"/>
              </a:rPr>
              <a:t>Applied Fiction</a:t>
            </a:r>
            <a:r>
              <a:rPr lang="en-US" sz="4000" dirty="0">
                <a:solidFill>
                  <a:schemeClr val="accent2"/>
                </a:solidFill>
                <a:latin typeface="Whitney HTF SemiBold Condensed" pitchFamily="50" charset="0"/>
              </a:rPr>
              <a:t/>
            </a:r>
            <a:br>
              <a:rPr lang="en-US" sz="4000" dirty="0">
                <a:solidFill>
                  <a:schemeClr val="accent2"/>
                </a:solidFill>
                <a:latin typeface="Whitney HTF SemiBold Condensed" pitchFamily="50" charset="0"/>
              </a:rPr>
            </a:br>
            <a:r>
              <a:rPr lang="en-US" sz="4000" dirty="0" smtClean="0">
                <a:solidFill>
                  <a:schemeClr val="accent1"/>
                </a:solidFill>
                <a:latin typeface="Whitney HTF SemiBold Condensed" pitchFamily="50" charset="0"/>
              </a:rPr>
              <a:t>Teaching important truths by adding fiction to improve engagement, understanding and retention. </a:t>
            </a:r>
            <a:endParaRPr lang="en-US" sz="4000" dirty="0">
              <a:solidFill>
                <a:schemeClr val="accent1"/>
              </a:solidFill>
              <a:latin typeface="Whitney HTF SemiBold Condensed" pitchFamily="50"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73" y="2102472"/>
            <a:ext cx="3266298" cy="2635162"/>
          </a:xfrm>
          <a:prstGeom prst="rect">
            <a:avLst/>
          </a:prstGeom>
        </p:spPr>
      </p:pic>
    </p:spTree>
    <p:extLst>
      <p:ext uri="{BB962C8B-B14F-4D97-AF65-F5344CB8AC3E}">
        <p14:creationId xmlns:p14="http://schemas.microsoft.com/office/powerpoint/2010/main" val="1434169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6771966" y="1437124"/>
            <a:ext cx="4804011" cy="745350"/>
          </a:xfrm>
        </p:spPr>
        <p:txBody>
          <a:bodyPr>
            <a:noAutofit/>
          </a:bodyPr>
          <a:lstStyle/>
          <a:p>
            <a:pPr algn="ctr"/>
            <a:r>
              <a:rPr lang="en-US" sz="4800" dirty="0" smtClean="0">
                <a:latin typeface="Whitney HTF SemiBold Condensed" pitchFamily="50" charset="0"/>
              </a:rPr>
              <a:t>Earth depends on us.</a:t>
            </a:r>
            <a:r>
              <a:rPr lang="en-US" sz="4800" dirty="0" smtClean="0">
                <a:latin typeface="Whitney HTF Condensed" charset="0"/>
              </a:rPr>
              <a:t> </a:t>
            </a:r>
            <a:endParaRPr lang="en-US" sz="4800" dirty="0">
              <a:latin typeface="Whitney HTF Condensed" charset="0"/>
            </a:endParaRPr>
          </a:p>
        </p:txBody>
      </p:sp>
      <p:sp>
        <p:nvSpPr>
          <p:cNvPr id="2" name="Rectangle 1"/>
          <p:cNvSpPr/>
          <p:nvPr/>
        </p:nvSpPr>
        <p:spPr>
          <a:xfrm>
            <a:off x="7129081" y="2612021"/>
            <a:ext cx="4089780" cy="1569660"/>
          </a:xfrm>
          <a:prstGeom prst="rect">
            <a:avLst/>
          </a:prstGeom>
        </p:spPr>
        <p:txBody>
          <a:bodyPr wrap="square">
            <a:spAutoFit/>
          </a:bodyPr>
          <a:lstStyle/>
          <a:p>
            <a:pPr algn="ctr"/>
            <a:r>
              <a:rPr lang="en-US" sz="4800" dirty="0" smtClean="0">
                <a:latin typeface="Whitney HTF SemiBold Condensed" pitchFamily="50" charset="0"/>
              </a:rPr>
              <a:t>Compliance</a:t>
            </a:r>
            <a:r>
              <a:rPr lang="en-US" sz="4800" dirty="0" smtClean="0">
                <a:solidFill>
                  <a:schemeClr val="accent4">
                    <a:lumMod val="50000"/>
                  </a:schemeClr>
                </a:solidFill>
                <a:latin typeface="Whitney HTF Condensed" pitchFamily="50" charset="0"/>
              </a:rPr>
              <a:t> </a:t>
            </a:r>
            <a:r>
              <a:rPr lang="en-US" sz="4800" dirty="0" smtClean="0">
                <a:latin typeface="Whitney HTF SemiBold Condensed" pitchFamily="50" charset="0"/>
              </a:rPr>
              <a:t>is our best </a:t>
            </a:r>
            <a:r>
              <a:rPr lang="en-US" sz="4800" dirty="0">
                <a:latin typeface="Whitney HTF SemiBold Condensed" pitchFamily="50" charset="0"/>
              </a:rPr>
              <a:t>weapon. </a:t>
            </a:r>
          </a:p>
        </p:txBody>
      </p:sp>
      <p:sp>
        <p:nvSpPr>
          <p:cNvPr id="3" name="Rectangle 2"/>
          <p:cNvSpPr/>
          <p:nvPr/>
        </p:nvSpPr>
        <p:spPr>
          <a:xfrm>
            <a:off x="7057618" y="4596134"/>
            <a:ext cx="4206151" cy="1569660"/>
          </a:xfrm>
          <a:prstGeom prst="rect">
            <a:avLst/>
          </a:prstGeom>
        </p:spPr>
        <p:txBody>
          <a:bodyPr wrap="none">
            <a:spAutoFit/>
          </a:bodyPr>
          <a:lstStyle/>
          <a:p>
            <a:pPr algn="ctr"/>
            <a:r>
              <a:rPr lang="en-US" sz="4800" dirty="0" smtClean="0">
                <a:latin typeface="Whitney HTF SemiBold Condensed" pitchFamily="50" charset="0"/>
              </a:rPr>
              <a:t>And we are all </a:t>
            </a:r>
          </a:p>
          <a:p>
            <a:pPr algn="ctr"/>
            <a:r>
              <a:rPr lang="en-US" sz="4800" dirty="0" smtClean="0">
                <a:latin typeface="Whitney HTF SemiBold Condensed" pitchFamily="50" charset="0"/>
              </a:rPr>
              <a:t>compliance heroes.</a:t>
            </a:r>
            <a:endParaRPr lang="en-US" sz="2000" dirty="0">
              <a:latin typeface="Whitney HTF SemiBold Condensed" pitchFamily="50" charset="0"/>
            </a:endParaRPr>
          </a:p>
        </p:txBody>
      </p:sp>
      <p:cxnSp>
        <p:nvCxnSpPr>
          <p:cNvPr id="26" name="Straight Connector 25"/>
          <p:cNvCxnSpPr/>
          <p:nvPr/>
        </p:nvCxnSpPr>
        <p:spPr>
          <a:xfrm>
            <a:off x="6095999" y="3932724"/>
            <a:ext cx="0" cy="2532245"/>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5999" y="1058779"/>
            <a:ext cx="0" cy="2081465"/>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itle 1"/>
          <p:cNvSpPr txBox="1">
            <a:spLocks/>
          </p:cNvSpPr>
          <p:nvPr/>
        </p:nvSpPr>
        <p:spPr>
          <a:xfrm>
            <a:off x="5630779" y="3289552"/>
            <a:ext cx="930442" cy="3873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4">
                    <a:lumMod val="50000"/>
                  </a:schemeClr>
                </a:solidFill>
                <a:latin typeface="Whitney HTF SemiBold" charset="0"/>
              </a:rPr>
              <a:t>or</a:t>
            </a:r>
            <a:endParaRPr lang="en-US" dirty="0">
              <a:solidFill>
                <a:schemeClr val="accent4">
                  <a:lumMod val="50000"/>
                </a:schemeClr>
              </a:solidFill>
              <a:latin typeface="Whitney HTF SemiBold" charset="0"/>
            </a:endParaRPr>
          </a:p>
        </p:txBody>
      </p:sp>
      <p:sp>
        <p:nvSpPr>
          <p:cNvPr id="34" name="Title 1"/>
          <p:cNvSpPr txBox="1">
            <a:spLocks/>
          </p:cNvSpPr>
          <p:nvPr/>
        </p:nvSpPr>
        <p:spPr>
          <a:xfrm>
            <a:off x="530943" y="2096417"/>
            <a:ext cx="4861483" cy="29590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chemeClr val="accent4">
                    <a:lumMod val="50000"/>
                  </a:schemeClr>
                </a:solidFill>
                <a:latin typeface="Whitney HTF Condensed" charset="0"/>
              </a:rPr>
              <a:t>It's essential for us to sustain compliance </a:t>
            </a:r>
            <a:r>
              <a:rPr lang="en-US" sz="4800" dirty="0" smtClean="0">
                <a:solidFill>
                  <a:schemeClr val="accent4">
                    <a:lumMod val="50000"/>
                  </a:schemeClr>
                </a:solidFill>
                <a:latin typeface="Whitney HTF Condensed" charset="0"/>
              </a:rPr>
              <a:t>or </a:t>
            </a:r>
            <a:r>
              <a:rPr lang="en-US" sz="4800" dirty="0">
                <a:solidFill>
                  <a:schemeClr val="accent4">
                    <a:lumMod val="50000"/>
                  </a:schemeClr>
                </a:solidFill>
                <a:latin typeface="Whitney HTF Condensed" charset="0"/>
              </a:rPr>
              <a:t>else we might be hacked, get big fines or lose our independence.</a:t>
            </a:r>
            <a:r>
              <a:rPr lang="en-US" sz="4800" dirty="0">
                <a:latin typeface="Whitney HTF Condensed" charset="0"/>
              </a:rPr>
              <a:t> </a:t>
            </a:r>
          </a:p>
        </p:txBody>
      </p:sp>
      <p:pic>
        <p:nvPicPr>
          <p:cNvPr id="5" name="Picture 4"/>
          <p:cNvPicPr>
            <a:picLocks noChangeAspect="1"/>
          </p:cNvPicPr>
          <p:nvPr/>
        </p:nvPicPr>
        <p:blipFill>
          <a:blip r:embed="rId4"/>
          <a:stretch>
            <a:fillRect/>
          </a:stretch>
        </p:blipFill>
        <p:spPr>
          <a:xfrm>
            <a:off x="2424300" y="1031309"/>
            <a:ext cx="7316732" cy="52842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5" name="Picture 2" descr="C:\Users\agentorange1537\Desktop\DesignFixionFiles\images\DesignFixion_Slide17_03.png"/>
          <p:cNvPicPr>
            <a:picLocks noChangeAspect="1" noChangeArrowheads="1"/>
          </p:cNvPicPr>
          <p:nvPr/>
        </p:nvPicPr>
        <p:blipFill rotWithShape="1">
          <a:blip r:embed="rId5">
            <a:extLst>
              <a:ext uri="{28A0092B-C50C-407E-A947-70E740481C1C}">
                <a14:useLocalDpi xmlns:a14="http://schemas.microsoft.com/office/drawing/2010/main" val="0"/>
              </a:ext>
            </a:extLst>
          </a:blip>
          <a:srcRect t="4185" b="7915"/>
          <a:stretch/>
        </p:blipFill>
        <p:spPr bwMode="auto">
          <a:xfrm>
            <a:off x="1660979" y="828626"/>
            <a:ext cx="8657067" cy="52447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gentorange1537\Desktop\DesignFixionFiles\images\DesignFixion_Slide17_03.png"/>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rcRect t="4185" b="7915"/>
          <a:stretch/>
        </p:blipFill>
        <p:spPr bwMode="auto">
          <a:xfrm>
            <a:off x="1660979" y="828625"/>
            <a:ext cx="8657067" cy="52447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8"/>
          <a:stretch>
            <a:fillRect/>
          </a:stretch>
        </p:blipFill>
        <p:spPr>
          <a:xfrm>
            <a:off x="2818979" y="1048431"/>
            <a:ext cx="3272959" cy="4912615"/>
          </a:xfrm>
          <a:prstGeom prst="rect">
            <a:avLst/>
          </a:prstGeom>
          <a:ln>
            <a:solidFill>
              <a:schemeClr val="tx1"/>
            </a:solidFill>
          </a:ln>
        </p:spPr>
      </p:pic>
      <p:pic>
        <p:nvPicPr>
          <p:cNvPr id="38" name="Picture 37"/>
          <p:cNvPicPr>
            <a:picLocks noChangeAspect="1"/>
          </p:cNvPicPr>
          <p:nvPr/>
        </p:nvPicPr>
        <p:blipFill>
          <a:blip r:embed="rId9"/>
          <a:stretch>
            <a:fillRect/>
          </a:stretch>
        </p:blipFill>
        <p:spPr>
          <a:xfrm>
            <a:off x="6094113" y="1048431"/>
            <a:ext cx="3272451" cy="4907454"/>
          </a:xfrm>
          <a:prstGeom prst="rect">
            <a:avLst/>
          </a:prstGeom>
          <a:ln>
            <a:solidFill>
              <a:schemeClr val="tx1"/>
            </a:solidFill>
          </a:ln>
        </p:spPr>
      </p:pic>
      <p:pic>
        <p:nvPicPr>
          <p:cNvPr id="39" name="Picture 38"/>
          <p:cNvPicPr>
            <a:picLocks noChangeAspect="1"/>
          </p:cNvPicPr>
          <p:nvPr/>
        </p:nvPicPr>
        <p:blipFill>
          <a:blip r:embed="rId10">
            <a:extLst>
              <a:ext uri="{BEBA8EAE-BF5A-486C-A8C5-ECC9F3942E4B}">
                <a14:imgProps xmlns:a14="http://schemas.microsoft.com/office/drawing/2010/main">
                  <a14:imgLayer r:embed="rId11">
                    <a14:imgEffect>
                      <a14:artisticLineDrawing/>
                    </a14:imgEffect>
                  </a14:imgLayer>
                </a14:imgProps>
              </a:ext>
            </a:extLst>
          </a:blip>
          <a:stretch>
            <a:fillRect/>
          </a:stretch>
        </p:blipFill>
        <p:spPr>
          <a:xfrm>
            <a:off x="2818979" y="1054559"/>
            <a:ext cx="3272959" cy="4912615"/>
          </a:xfrm>
          <a:prstGeom prst="rect">
            <a:avLst/>
          </a:prstGeom>
          <a:ln>
            <a:solidFill>
              <a:schemeClr val="bg1">
                <a:lumMod val="50000"/>
              </a:schemeClr>
            </a:solidFill>
          </a:ln>
        </p:spPr>
      </p:pic>
      <p:pic>
        <p:nvPicPr>
          <p:cNvPr id="40" name="Picture 39"/>
          <p:cNvPicPr>
            <a:picLocks noChangeAspect="1"/>
          </p:cNvPicPr>
          <p:nvPr/>
        </p:nvPicPr>
        <p:blipFill>
          <a:blip r:embed="rId12">
            <a:extLst>
              <a:ext uri="{BEBA8EAE-BF5A-486C-A8C5-ECC9F3942E4B}">
                <a14:imgProps xmlns:a14="http://schemas.microsoft.com/office/drawing/2010/main">
                  <a14:imgLayer r:embed="rId13">
                    <a14:imgEffect>
                      <a14:artisticLineDrawing/>
                    </a14:imgEffect>
                  </a14:imgLayer>
                </a14:imgProps>
              </a:ext>
            </a:extLst>
          </a:blip>
          <a:stretch>
            <a:fillRect/>
          </a:stretch>
        </p:blipFill>
        <p:spPr>
          <a:xfrm>
            <a:off x="6094113" y="1054559"/>
            <a:ext cx="3272451" cy="4907454"/>
          </a:xfrm>
          <a:prstGeom prst="rect">
            <a:avLst/>
          </a:prstGeom>
          <a:ln>
            <a:solidFill>
              <a:schemeClr val="bg1">
                <a:lumMod val="50000"/>
              </a:schemeClr>
            </a:solidFill>
          </a:ln>
        </p:spPr>
      </p:pic>
      <p:pic>
        <p:nvPicPr>
          <p:cNvPr id="41" name="Picture 21" descr="C:\Users\agentorange1537\Desktop\DesignFixionFiles\images\images\DesignFixion_Slide_ManualSpread2_03.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3268" y="1893617"/>
            <a:ext cx="8477250" cy="313372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42" name="Picture 22" descr="C:\Users\agentorange1537\Desktop\DesignFixionFiles\images\images\DesignFixion_Slide_ManualSpread2_05.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8983" y="2368907"/>
            <a:ext cx="8477250" cy="19812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43" name="Picture 19" descr="C:\Users\agentorange1537\Desktop\DesignFixionFiles\images\images\DesignFixion_Slide_ManualSpread2_1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3268" y="2038535"/>
            <a:ext cx="8477250" cy="284797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44" name="Picture 23" descr="C:\Users\agentorange1537\Desktop\DesignFixionFiles\images\images\DesignFixion_Slide_ManualSpread2_07.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34230" y="1299323"/>
            <a:ext cx="8248650" cy="421005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45" name="Picture 4" descr="C:\Users\agentorange1537\Desktop\DesignFixionFiles\images\images\DesignFixion_Slide_ManualSpread2_10.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33268" y="2156507"/>
            <a:ext cx="8477250" cy="261937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19"/>
          <a:stretch>
            <a:fillRect/>
          </a:stretch>
        </p:blipFill>
        <p:spPr>
          <a:xfrm>
            <a:off x="1728490" y="1421894"/>
            <a:ext cx="8726895" cy="3887380"/>
          </a:xfrm>
          <a:prstGeom prst="rect">
            <a:avLst/>
          </a:prstGeom>
          <a:ln w="12700">
            <a:solidFill>
              <a:schemeClr val="tx1"/>
            </a:solidFill>
          </a:ln>
        </p:spPr>
      </p:pic>
      <p:pic>
        <p:nvPicPr>
          <p:cNvPr id="6" name="Picture 5"/>
          <p:cNvPicPr>
            <a:picLocks noChangeAspect="1"/>
          </p:cNvPicPr>
          <p:nvPr/>
        </p:nvPicPr>
        <p:blipFill>
          <a:blip r:embed="rId20"/>
          <a:stretch>
            <a:fillRect/>
          </a:stretch>
        </p:blipFill>
        <p:spPr>
          <a:xfrm>
            <a:off x="2380623" y="956080"/>
            <a:ext cx="7746780" cy="53438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a:blip r:embed="rId21"/>
          <a:stretch>
            <a:fillRect/>
          </a:stretch>
        </p:blipFill>
        <p:spPr>
          <a:xfrm rot="21332270">
            <a:off x="2571575" y="1049256"/>
            <a:ext cx="7426020" cy="53343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1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170571" y="1007131"/>
            <a:ext cx="3946809" cy="55572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9" name="Picture 2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237290" y="1027846"/>
            <a:ext cx="3806205" cy="553654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7" name="Picture 1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79100" y="986656"/>
            <a:ext cx="3761292" cy="55982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4" name="Picture 23"/>
          <p:cNvPicPr>
            <a:picLocks noChangeAspect="1"/>
          </p:cNvPicPr>
          <p:nvPr/>
        </p:nvPicPr>
        <p:blipFill rotWithShape="1">
          <a:blip r:embed="rId25" cstate="print">
            <a:extLst>
              <a:ext uri="{28A0092B-C50C-407E-A947-70E740481C1C}">
                <a14:useLocalDpi xmlns:a14="http://schemas.microsoft.com/office/drawing/2010/main" val="0"/>
              </a:ext>
            </a:extLst>
          </a:blip>
          <a:srcRect l="19856" t="26311" r="13851" b="13245"/>
          <a:stretch/>
        </p:blipFill>
        <p:spPr>
          <a:xfrm>
            <a:off x="1955453" y="895654"/>
            <a:ext cx="8563674" cy="55757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5" name="TextBox 24"/>
          <p:cNvSpPr txBox="1"/>
          <p:nvPr/>
        </p:nvSpPr>
        <p:spPr>
          <a:xfrm>
            <a:off x="2690036" y="-11430"/>
            <a:ext cx="6762307" cy="689420"/>
          </a:xfrm>
          <a:prstGeom prst="rect">
            <a:avLst/>
          </a:prstGeom>
          <a:solidFill>
            <a:srgbClr val="000F12"/>
          </a:solidFill>
        </p:spPr>
        <p:txBody>
          <a:bodyPr wrap="square" bIns="73152" rtlCol="0">
            <a:spAutoFit/>
          </a:bodyPr>
          <a:lstStyle/>
          <a:p>
            <a:pPr algn="ctr"/>
            <a:r>
              <a:rPr lang="en-US" sz="3700" dirty="0" smtClean="0">
                <a:solidFill>
                  <a:prstClr val="white"/>
                </a:solidFill>
                <a:latin typeface="Whitney HTF SemiBold" pitchFamily="50" charset="0"/>
              </a:rPr>
              <a:t>CIP Compliance Case Study</a:t>
            </a:r>
            <a:endParaRPr lang="en-US" sz="3700" i="1" dirty="0">
              <a:solidFill>
                <a:prstClr val="white"/>
              </a:solidFill>
              <a:latin typeface="Whitney HTF Book Condensed" pitchFamily="50" charset="0"/>
            </a:endParaRPr>
          </a:p>
        </p:txBody>
      </p:sp>
      <p:pic>
        <p:nvPicPr>
          <p:cNvPr id="32" name="Picture 2" descr="http://payload110.cargocollective.com/1/4/131708/4505759/kettleheadPlate_905.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26788" y="959801"/>
            <a:ext cx="9181184" cy="553401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27"/>
          <a:stretch>
            <a:fillRect/>
          </a:stretch>
        </p:blipFill>
        <p:spPr>
          <a:xfrm>
            <a:off x="1607584" y="1008565"/>
            <a:ext cx="9019591" cy="54642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670223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3"/>
                                        </p:tgtEl>
                                      </p:cBhvr>
                                    </p:animEffect>
                                    <p:set>
                                      <p:cBhvr>
                                        <p:cTn id="44" dur="1" fill="hold">
                                          <p:stCondLst>
                                            <p:cond delay="499"/>
                                          </p:stCondLst>
                                        </p:cTn>
                                        <p:tgtEl>
                                          <p:spTgt spid="3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
                                        </p:tgtEl>
                                      </p:cBhvr>
                                    </p:animEffect>
                                    <p:set>
                                      <p:cBhvr>
                                        <p:cTn id="53" dur="1" fill="hold">
                                          <p:stCondLst>
                                            <p:cond delay="499"/>
                                          </p:stCondLst>
                                        </p:cTn>
                                        <p:tgtEl>
                                          <p:spTgt spid="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xit" presetSubtype="0" fill="hold" grpId="2"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750"/>
                                        <p:tgtEl>
                                          <p:spTgt spid="36"/>
                                        </p:tgtEl>
                                      </p:cBhvr>
                                    </p:animEffect>
                                  </p:childTnLst>
                                </p:cTn>
                              </p:par>
                              <p:par>
                                <p:cTn id="81" presetID="2" presetClass="entr" presetSubtype="8" decel="40000" fill="hold" nodeType="withEffect">
                                  <p:stCondLst>
                                    <p:cond delay="1000"/>
                                  </p:stCondLst>
                                  <p:childTnLst>
                                    <p:set>
                                      <p:cBhvr>
                                        <p:cTn id="82" dur="1" fill="hold">
                                          <p:stCondLst>
                                            <p:cond delay="0"/>
                                          </p:stCondLst>
                                        </p:cTn>
                                        <p:tgtEl>
                                          <p:spTgt spid="37"/>
                                        </p:tgtEl>
                                        <p:attrNameLst>
                                          <p:attrName>style.visibility</p:attrName>
                                        </p:attrNameLst>
                                      </p:cBhvr>
                                      <p:to>
                                        <p:strVal val="visible"/>
                                      </p:to>
                                    </p:set>
                                    <p:anim calcmode="lin" valueType="num">
                                      <p:cBhvr additive="base">
                                        <p:cTn id="83" dur="300" fill="hold"/>
                                        <p:tgtEl>
                                          <p:spTgt spid="37"/>
                                        </p:tgtEl>
                                        <p:attrNameLst>
                                          <p:attrName>ppt_x</p:attrName>
                                        </p:attrNameLst>
                                      </p:cBhvr>
                                      <p:tavLst>
                                        <p:tav tm="0">
                                          <p:val>
                                            <p:strVal val="0-#ppt_w/2"/>
                                          </p:val>
                                        </p:tav>
                                        <p:tav tm="100000">
                                          <p:val>
                                            <p:strVal val="#ppt_x"/>
                                          </p:val>
                                        </p:tav>
                                      </p:tavLst>
                                    </p:anim>
                                    <p:anim calcmode="lin" valueType="num">
                                      <p:cBhvr additive="base">
                                        <p:cTn id="84" dur="300" fill="hold"/>
                                        <p:tgtEl>
                                          <p:spTgt spid="37"/>
                                        </p:tgtEl>
                                        <p:attrNameLst>
                                          <p:attrName>ppt_y</p:attrName>
                                        </p:attrNameLst>
                                      </p:cBhvr>
                                      <p:tavLst>
                                        <p:tav tm="0">
                                          <p:val>
                                            <p:strVal val="#ppt_y"/>
                                          </p:val>
                                        </p:tav>
                                        <p:tav tm="100000">
                                          <p:val>
                                            <p:strVal val="#ppt_y"/>
                                          </p:val>
                                        </p:tav>
                                      </p:tavLst>
                                    </p:anim>
                                  </p:childTnLst>
                                </p:cTn>
                              </p:par>
                              <p:par>
                                <p:cTn id="85" presetID="2" presetClass="entr" presetSubtype="2" decel="40000" fill="hold" nodeType="withEffect">
                                  <p:stCondLst>
                                    <p:cond delay="1000"/>
                                  </p:stCondLst>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300" fill="hold"/>
                                        <p:tgtEl>
                                          <p:spTgt spid="38"/>
                                        </p:tgtEl>
                                        <p:attrNameLst>
                                          <p:attrName>ppt_x</p:attrName>
                                        </p:attrNameLst>
                                      </p:cBhvr>
                                      <p:tavLst>
                                        <p:tav tm="0">
                                          <p:val>
                                            <p:strVal val="1+#ppt_w/2"/>
                                          </p:val>
                                        </p:tav>
                                        <p:tav tm="100000">
                                          <p:val>
                                            <p:strVal val="#ppt_x"/>
                                          </p:val>
                                        </p:tav>
                                      </p:tavLst>
                                    </p:anim>
                                    <p:anim calcmode="lin" valueType="num">
                                      <p:cBhvr additive="base">
                                        <p:cTn id="88" dur="3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par>
                                <p:cTn id="94" presetID="10" presetClass="entr" presetSubtype="0" fill="hold" nodeType="with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par>
                                <p:cTn id="97" presetID="10" presetClass="entr" presetSubtype="0" fill="hold" nodeType="withEffect">
                                  <p:stCondLst>
                                    <p:cond delay="100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500"/>
                                        <p:tgtEl>
                                          <p:spTgt spid="4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par>
                                <p:cTn id="105" presetID="10" presetClass="entr" presetSubtype="0" fill="hold" nodeType="withEffect">
                                  <p:stCondLst>
                                    <p:cond delay="500"/>
                                  </p:stCondLst>
                                  <p:childTnLst>
                                    <p:set>
                                      <p:cBhvr>
                                        <p:cTn id="106" dur="1" fill="hold">
                                          <p:stCondLst>
                                            <p:cond delay="0"/>
                                          </p:stCondLst>
                                        </p:cTn>
                                        <p:tgtEl>
                                          <p:spTgt spid="42"/>
                                        </p:tgtEl>
                                        <p:attrNameLst>
                                          <p:attrName>style.visibility</p:attrName>
                                        </p:attrNameLst>
                                      </p:cBhvr>
                                      <p:to>
                                        <p:strVal val="visible"/>
                                      </p:to>
                                    </p:set>
                                    <p:animEffect transition="in" filter="fade">
                                      <p:cBhvr>
                                        <p:cTn id="107" dur="500"/>
                                        <p:tgtEl>
                                          <p:spTgt spid="4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42"/>
                                        </p:tgtEl>
                                      </p:cBhvr>
                                    </p:animEffect>
                                    <p:set>
                                      <p:cBhvr>
                                        <p:cTn id="112" dur="1" fill="hold">
                                          <p:stCondLst>
                                            <p:cond delay="499"/>
                                          </p:stCondLst>
                                        </p:cTn>
                                        <p:tgtEl>
                                          <p:spTgt spid="42"/>
                                        </p:tgtEl>
                                        <p:attrNameLst>
                                          <p:attrName>style.visibility</p:attrName>
                                        </p:attrNameLst>
                                      </p:cBhvr>
                                      <p:to>
                                        <p:strVal val="hidden"/>
                                      </p:to>
                                    </p:set>
                                  </p:childTnLst>
                                </p:cTn>
                              </p:par>
                              <p:par>
                                <p:cTn id="113" presetID="10" presetClass="entr" presetSubtype="0" fill="hold" nodeType="withEffect">
                                  <p:stCondLst>
                                    <p:cond delay="50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500"/>
                                        <p:tgtEl>
                                          <p:spTgt spid="43"/>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43"/>
                                        </p:tgtEl>
                                      </p:cBhvr>
                                    </p:animEffect>
                                    <p:set>
                                      <p:cBhvr>
                                        <p:cTn id="120" dur="1" fill="hold">
                                          <p:stCondLst>
                                            <p:cond delay="499"/>
                                          </p:stCondLst>
                                        </p:cTn>
                                        <p:tgtEl>
                                          <p:spTgt spid="43"/>
                                        </p:tgtEl>
                                        <p:attrNameLst>
                                          <p:attrName>style.visibility</p:attrName>
                                        </p:attrNameLst>
                                      </p:cBhvr>
                                      <p:to>
                                        <p:strVal val="hidden"/>
                                      </p:to>
                                    </p:set>
                                  </p:childTnLst>
                                </p:cTn>
                              </p:par>
                              <p:par>
                                <p:cTn id="121" presetID="10" presetClass="entr" presetSubtype="0" fill="hold" nodeType="withEffect">
                                  <p:stCondLst>
                                    <p:cond delay="500"/>
                                  </p:stCondLst>
                                  <p:childTnLst>
                                    <p:set>
                                      <p:cBhvr>
                                        <p:cTn id="122" dur="1" fill="hold">
                                          <p:stCondLst>
                                            <p:cond delay="0"/>
                                          </p:stCondLst>
                                        </p:cTn>
                                        <p:tgtEl>
                                          <p:spTgt spid="44"/>
                                        </p:tgtEl>
                                        <p:attrNameLst>
                                          <p:attrName>style.visibility</p:attrName>
                                        </p:attrNameLst>
                                      </p:cBhvr>
                                      <p:to>
                                        <p:strVal val="visible"/>
                                      </p:to>
                                    </p:set>
                                    <p:animEffect transition="in" filter="fade">
                                      <p:cBhvr>
                                        <p:cTn id="123" dur="500"/>
                                        <p:tgtEl>
                                          <p:spTgt spid="44"/>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44"/>
                                        </p:tgtEl>
                                      </p:cBhvr>
                                    </p:animEffect>
                                    <p:set>
                                      <p:cBhvr>
                                        <p:cTn id="128" dur="1" fill="hold">
                                          <p:stCondLst>
                                            <p:cond delay="499"/>
                                          </p:stCondLst>
                                        </p:cTn>
                                        <p:tgtEl>
                                          <p:spTgt spid="44"/>
                                        </p:tgtEl>
                                        <p:attrNameLst>
                                          <p:attrName>style.visibility</p:attrName>
                                        </p:attrNameLst>
                                      </p:cBhvr>
                                      <p:to>
                                        <p:strVal val="hidden"/>
                                      </p:to>
                                    </p:set>
                                  </p:childTnLst>
                                </p:cTn>
                              </p:par>
                              <p:par>
                                <p:cTn id="129" presetID="10" presetClass="entr" presetSubtype="0" fill="hold" nodeType="withEffect">
                                  <p:stCondLst>
                                    <p:cond delay="500"/>
                                  </p:stCondLst>
                                  <p:childTnLst>
                                    <p:set>
                                      <p:cBhvr>
                                        <p:cTn id="130" dur="1" fill="hold">
                                          <p:stCondLst>
                                            <p:cond delay="0"/>
                                          </p:stCondLst>
                                        </p:cTn>
                                        <p:tgtEl>
                                          <p:spTgt spid="45"/>
                                        </p:tgtEl>
                                        <p:attrNameLst>
                                          <p:attrName>style.visibility</p:attrName>
                                        </p:attrNameLst>
                                      </p:cBhvr>
                                      <p:to>
                                        <p:strVal val="visible"/>
                                      </p:to>
                                    </p:set>
                                    <p:animEffect transition="in" filter="fade">
                                      <p:cBhvr>
                                        <p:cTn id="131" dur="500"/>
                                        <p:tgtEl>
                                          <p:spTgt spid="45"/>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45"/>
                                        </p:tgtEl>
                                      </p:cBhvr>
                                    </p:animEffect>
                                    <p:set>
                                      <p:cBhvr>
                                        <p:cTn id="136" dur="1" fill="hold">
                                          <p:stCondLst>
                                            <p:cond delay="499"/>
                                          </p:stCondLst>
                                        </p:cTn>
                                        <p:tgtEl>
                                          <p:spTgt spid="45"/>
                                        </p:tgtEl>
                                        <p:attrNameLst>
                                          <p:attrName>style.visibility</p:attrName>
                                        </p:attrNameLst>
                                      </p:cBhvr>
                                      <p:to>
                                        <p:strVal val="hidden"/>
                                      </p:to>
                                    </p:set>
                                  </p:childTnLst>
                                </p:cTn>
                              </p:par>
                              <p:par>
                                <p:cTn id="137" presetID="10" presetClass="entr" presetSubtype="0" fill="hold" nodeType="withEffect">
                                  <p:stCondLst>
                                    <p:cond delay="500"/>
                                  </p:stCondLst>
                                  <p:childTnLst>
                                    <p:set>
                                      <p:cBhvr>
                                        <p:cTn id="138" dur="1" fill="hold">
                                          <p:stCondLst>
                                            <p:cond delay="0"/>
                                          </p:stCondLst>
                                        </p:cTn>
                                        <p:tgtEl>
                                          <p:spTgt spid="46"/>
                                        </p:tgtEl>
                                        <p:attrNameLst>
                                          <p:attrName>style.visibility</p:attrName>
                                        </p:attrNameLst>
                                      </p:cBhvr>
                                      <p:to>
                                        <p:strVal val="visible"/>
                                      </p:to>
                                    </p:set>
                                    <p:animEffect transition="in" filter="fade">
                                      <p:cBhvr>
                                        <p:cTn id="139" dur="500"/>
                                        <p:tgtEl>
                                          <p:spTgt spid="46"/>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500"/>
                                        <p:tgtEl>
                                          <p:spTgt spid="6"/>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9"/>
                                        </p:tgtEl>
                                        <p:attrNameLst>
                                          <p:attrName>style.visibility</p:attrName>
                                        </p:attrNameLst>
                                      </p:cBhvr>
                                      <p:to>
                                        <p:strVal val="visible"/>
                                      </p:to>
                                    </p:set>
                                    <p:animEffect transition="in" filter="fade">
                                      <p:cBhvr>
                                        <p:cTn id="149" dur="500"/>
                                        <p:tgtEl>
                                          <p:spTgt spid="9"/>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11"/>
                                        </p:tgtEl>
                                        <p:attrNameLst>
                                          <p:attrName>style.visibility</p:attrName>
                                        </p:attrNameLst>
                                      </p:cBhvr>
                                      <p:to>
                                        <p:strVal val="visible"/>
                                      </p:to>
                                    </p:set>
                                    <p:animEffect transition="in" filter="fade">
                                      <p:cBhvr>
                                        <p:cTn id="154" dur="500"/>
                                        <p:tgtEl>
                                          <p:spTgt spid="11"/>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29"/>
                                        </p:tgtEl>
                                        <p:attrNameLst>
                                          <p:attrName>style.visibility</p:attrName>
                                        </p:attrNameLst>
                                      </p:cBhvr>
                                      <p:to>
                                        <p:strVal val="visible"/>
                                      </p:to>
                                    </p:set>
                                    <p:animEffect transition="in" filter="fade">
                                      <p:cBhvr>
                                        <p:cTn id="159" dur="500"/>
                                        <p:tgtEl>
                                          <p:spTgt spid="29"/>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17"/>
                                        </p:tgtEl>
                                        <p:attrNameLst>
                                          <p:attrName>style.visibility</p:attrName>
                                        </p:attrNameLst>
                                      </p:cBhvr>
                                      <p:to>
                                        <p:strVal val="visible"/>
                                      </p:to>
                                    </p:set>
                                    <p:animEffect transition="in" filter="fade">
                                      <p:cBhvr>
                                        <p:cTn id="164" dur="500"/>
                                        <p:tgtEl>
                                          <p:spTgt spid="17"/>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24"/>
                                        </p:tgtEl>
                                        <p:attrNameLst>
                                          <p:attrName>style.visibility</p:attrName>
                                        </p:attrNameLst>
                                      </p:cBhvr>
                                      <p:to>
                                        <p:strVal val="visible"/>
                                      </p:to>
                                    </p:set>
                                    <p:animEffect transition="in" filter="fade">
                                      <p:cBhvr>
                                        <p:cTn id="169" dur="500"/>
                                        <p:tgtEl>
                                          <p:spTgt spid="24"/>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32"/>
                                        </p:tgtEl>
                                        <p:attrNameLst>
                                          <p:attrName>style.visibility</p:attrName>
                                        </p:attrNameLst>
                                      </p:cBhvr>
                                      <p:to>
                                        <p:strVal val="visible"/>
                                      </p:to>
                                    </p:set>
                                    <p:animEffect transition="in" filter="fade">
                                      <p:cBhvr>
                                        <p:cTn id="174" dur="500"/>
                                        <p:tgtEl>
                                          <p:spTgt spid="32"/>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31"/>
                                        </p:tgtEl>
                                        <p:attrNameLst>
                                          <p:attrName>style.visibility</p:attrName>
                                        </p:attrNameLst>
                                      </p:cBhvr>
                                      <p:to>
                                        <p:strVal val="visible"/>
                                      </p:to>
                                    </p:set>
                                    <p:animEffect transition="in" filter="fade">
                                      <p:cBhvr>
                                        <p:cTn id="17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2" grpId="0"/>
      <p:bldP spid="2" grpId="1"/>
      <p:bldP spid="2" grpId="2"/>
      <p:bldP spid="3" grpId="0"/>
      <p:bldP spid="3" grpId="1"/>
      <p:bldP spid="3" grpId="2"/>
      <p:bldP spid="33" grpId="0"/>
      <p:bldP spid="33" grpId="1"/>
      <p:bldP spid="34" grpId="0"/>
      <p:bldP spid="3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0" y="515486"/>
            <a:ext cx="4072270" cy="689420"/>
          </a:xfrm>
          <a:prstGeom prst="rect">
            <a:avLst/>
          </a:prstGeom>
          <a:solidFill>
            <a:srgbClr val="000F12"/>
          </a:solidFill>
        </p:spPr>
        <p:txBody>
          <a:bodyPr wrap="square" bIns="73152" rtlCol="0">
            <a:spAutoFit/>
          </a:bodyPr>
          <a:lstStyle/>
          <a:p>
            <a:r>
              <a:rPr lang="en-US" sz="3700" dirty="0" smtClean="0">
                <a:solidFill>
                  <a:prstClr val="white"/>
                </a:solidFill>
                <a:latin typeface="Whitney HTF SemiBold" pitchFamily="50" charset="0"/>
              </a:rPr>
              <a:t>Case Study Results</a:t>
            </a:r>
            <a:endParaRPr lang="en-US" sz="3700" dirty="0">
              <a:solidFill>
                <a:prstClr val="white"/>
              </a:solidFill>
              <a:latin typeface="Whitney HTF SemiBold" pitchFamily="50" charset="0"/>
            </a:endParaRPr>
          </a:p>
        </p:txBody>
      </p:sp>
      <p:sp>
        <p:nvSpPr>
          <p:cNvPr id="8" name="Title 1"/>
          <p:cNvSpPr txBox="1">
            <a:spLocks/>
          </p:cNvSpPr>
          <p:nvPr/>
        </p:nvSpPr>
        <p:spPr>
          <a:xfrm>
            <a:off x="784774" y="4503400"/>
            <a:ext cx="3832080" cy="447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Whitney HTF Book Condensed" pitchFamily="50" charset="0"/>
              </a:rPr>
              <a:t>3 Audit Findings</a:t>
            </a:r>
          </a:p>
        </p:txBody>
      </p:sp>
      <p:sp>
        <p:nvSpPr>
          <p:cNvPr id="12" name="Title 1"/>
          <p:cNvSpPr txBox="1">
            <a:spLocks/>
          </p:cNvSpPr>
          <p:nvPr/>
        </p:nvSpPr>
        <p:spPr>
          <a:xfrm>
            <a:off x="784771" y="2117718"/>
            <a:ext cx="3832080" cy="447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Whitney HTF Book Condensed" pitchFamily="50" charset="0"/>
              </a:rPr>
              <a:t>7 </a:t>
            </a:r>
            <a:r>
              <a:rPr lang="en-US" sz="4800" dirty="0" smtClean="0">
                <a:latin typeface="Whitney HTF Book Condensed" pitchFamily="50" charset="0"/>
              </a:rPr>
              <a:t>Self-Reports</a:t>
            </a:r>
            <a:endParaRPr lang="en-US" sz="4800" dirty="0">
              <a:latin typeface="Whitney HTF Book Condensed" pitchFamily="50" charset="0"/>
            </a:endParaRPr>
          </a:p>
        </p:txBody>
      </p:sp>
      <p:sp>
        <p:nvSpPr>
          <p:cNvPr id="13" name="Title 1"/>
          <p:cNvSpPr txBox="1">
            <a:spLocks/>
          </p:cNvSpPr>
          <p:nvPr/>
        </p:nvSpPr>
        <p:spPr>
          <a:xfrm>
            <a:off x="784775" y="2911275"/>
            <a:ext cx="3832080" cy="447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Whitney HTF Book Condensed" pitchFamily="50" charset="0"/>
              </a:rPr>
              <a:t>2 </a:t>
            </a:r>
            <a:r>
              <a:rPr lang="en-US" sz="4800" dirty="0" smtClean="0">
                <a:latin typeface="Whitney HTF Book Condensed" pitchFamily="50" charset="0"/>
              </a:rPr>
              <a:t>Violations</a:t>
            </a:r>
            <a:endParaRPr lang="en-US" sz="4800" dirty="0">
              <a:latin typeface="Whitney HTF Book Condensed" pitchFamily="50" charset="0"/>
            </a:endParaRPr>
          </a:p>
        </p:txBody>
      </p:sp>
      <p:sp>
        <p:nvSpPr>
          <p:cNvPr id="14" name="Title 1"/>
          <p:cNvSpPr txBox="1">
            <a:spLocks/>
          </p:cNvSpPr>
          <p:nvPr/>
        </p:nvSpPr>
        <p:spPr>
          <a:xfrm>
            <a:off x="784773" y="3704832"/>
            <a:ext cx="4981305" cy="447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Whitney HTF Book Condensed" pitchFamily="50" charset="0"/>
              </a:rPr>
              <a:t>1 Poor Onsite </a:t>
            </a:r>
            <a:r>
              <a:rPr lang="en-US" sz="4800" dirty="0" smtClean="0">
                <a:latin typeface="Whitney HTF Book Condensed" pitchFamily="50" charset="0"/>
              </a:rPr>
              <a:t>Audit with</a:t>
            </a:r>
            <a:endParaRPr lang="en-US" sz="4800" dirty="0">
              <a:latin typeface="Whitney HTF Book Condensed" pitchFamily="50" charset="0"/>
            </a:endParaRPr>
          </a:p>
        </p:txBody>
      </p:sp>
      <p:sp>
        <p:nvSpPr>
          <p:cNvPr id="16" name="Title 1"/>
          <p:cNvSpPr txBox="1">
            <a:spLocks/>
          </p:cNvSpPr>
          <p:nvPr/>
        </p:nvSpPr>
        <p:spPr>
          <a:xfrm>
            <a:off x="784773" y="5290679"/>
            <a:ext cx="3832080" cy="447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smtClean="0">
                <a:latin typeface="Whitney HTF Book Condensed" pitchFamily="50" charset="0"/>
              </a:rPr>
              <a:t>In 2 years</a:t>
            </a:r>
            <a:endParaRPr lang="en-US" sz="4800" dirty="0">
              <a:latin typeface="Whitney HTF Book Condensed" pitchFamily="50" charset="0"/>
            </a:endParaRPr>
          </a:p>
        </p:txBody>
      </p:sp>
      <p:sp>
        <p:nvSpPr>
          <p:cNvPr id="17" name="Title 1"/>
          <p:cNvSpPr txBox="1">
            <a:spLocks/>
          </p:cNvSpPr>
          <p:nvPr/>
        </p:nvSpPr>
        <p:spPr>
          <a:xfrm>
            <a:off x="784774" y="4503400"/>
            <a:ext cx="3832080" cy="447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Whitney HTF Book Condensed" pitchFamily="50" charset="0"/>
              </a:rPr>
              <a:t>0 Findings</a:t>
            </a:r>
          </a:p>
        </p:txBody>
      </p:sp>
      <p:sp>
        <p:nvSpPr>
          <p:cNvPr id="18" name="Title 1"/>
          <p:cNvSpPr txBox="1">
            <a:spLocks/>
          </p:cNvSpPr>
          <p:nvPr/>
        </p:nvSpPr>
        <p:spPr>
          <a:xfrm>
            <a:off x="784771" y="2117718"/>
            <a:ext cx="3832080" cy="447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Whitney HTF Book Condensed" pitchFamily="50" charset="0"/>
              </a:rPr>
              <a:t>0</a:t>
            </a:r>
            <a:r>
              <a:rPr lang="en-US" sz="4800" dirty="0" smtClean="0">
                <a:latin typeface="Whitney HTF Book Condensed" pitchFamily="50" charset="0"/>
              </a:rPr>
              <a:t> Self-Reports</a:t>
            </a:r>
            <a:endParaRPr lang="en-US" sz="4800" dirty="0">
              <a:latin typeface="Whitney HTF Book Condensed" pitchFamily="50" charset="0"/>
            </a:endParaRPr>
          </a:p>
        </p:txBody>
      </p:sp>
      <p:sp>
        <p:nvSpPr>
          <p:cNvPr id="19" name="Title 1"/>
          <p:cNvSpPr txBox="1">
            <a:spLocks/>
          </p:cNvSpPr>
          <p:nvPr/>
        </p:nvSpPr>
        <p:spPr>
          <a:xfrm>
            <a:off x="784775" y="2911275"/>
            <a:ext cx="3832080" cy="447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Whitney HTF Book Condensed" pitchFamily="50" charset="0"/>
              </a:rPr>
              <a:t>0</a:t>
            </a:r>
            <a:r>
              <a:rPr lang="en-US" sz="4800" dirty="0" smtClean="0">
                <a:latin typeface="Whitney HTF Book Condensed" pitchFamily="50" charset="0"/>
              </a:rPr>
              <a:t> Violations</a:t>
            </a:r>
            <a:endParaRPr lang="en-US" sz="4800" dirty="0">
              <a:latin typeface="Whitney HTF Book Condensed" pitchFamily="50" charset="0"/>
            </a:endParaRPr>
          </a:p>
        </p:txBody>
      </p:sp>
      <p:sp>
        <p:nvSpPr>
          <p:cNvPr id="20" name="Title 1"/>
          <p:cNvSpPr txBox="1">
            <a:spLocks/>
          </p:cNvSpPr>
          <p:nvPr/>
        </p:nvSpPr>
        <p:spPr>
          <a:xfrm>
            <a:off x="784771" y="3698554"/>
            <a:ext cx="5332998" cy="447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smtClean="0">
                <a:latin typeface="Whitney HTF Book Condensed" pitchFamily="50" charset="0"/>
              </a:rPr>
              <a:t>1st SERC Entity Audit with</a:t>
            </a:r>
            <a:endParaRPr lang="en-US" sz="4800" dirty="0">
              <a:latin typeface="Whitney HTF Book Condensed" pitchFamily="50" charset="0"/>
            </a:endParaRPr>
          </a:p>
        </p:txBody>
      </p:sp>
      <p:sp>
        <p:nvSpPr>
          <p:cNvPr id="21" name="Title 1"/>
          <p:cNvSpPr txBox="1">
            <a:spLocks/>
          </p:cNvSpPr>
          <p:nvPr/>
        </p:nvSpPr>
        <p:spPr>
          <a:xfrm>
            <a:off x="784773" y="5290679"/>
            <a:ext cx="3832080" cy="4471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smtClean="0">
                <a:latin typeface="Whitney HTF Book Condensed" pitchFamily="50" charset="0"/>
              </a:rPr>
              <a:t>Now on year 4</a:t>
            </a:r>
            <a:endParaRPr lang="en-US" sz="4800" dirty="0">
              <a:latin typeface="Whitney HTF Book Condensed" pitchFamily="50" charset="0"/>
            </a:endParaRPr>
          </a:p>
        </p:txBody>
      </p:sp>
    </p:spTree>
    <p:extLst>
      <p:ext uri="{BB962C8B-B14F-4D97-AF65-F5344CB8AC3E}">
        <p14:creationId xmlns:p14="http://schemas.microsoft.com/office/powerpoint/2010/main" val="582942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xit" presetSubtype="0" fill="hold" grpId="1" nodeType="with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p:bldP spid="12" grpId="1"/>
      <p:bldP spid="13" grpId="0"/>
      <p:bldP spid="13" grpId="1"/>
      <p:bldP spid="14" grpId="0"/>
      <p:bldP spid="14" grpId="1"/>
      <p:bldP spid="16" grpId="0"/>
      <p:bldP spid="16" grpId="1"/>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119608" y="1873300"/>
            <a:ext cx="9514827" cy="3385542"/>
          </a:xfrm>
          <a:prstGeom prst="rect">
            <a:avLst/>
          </a:prstGeom>
        </p:spPr>
        <p:txBody>
          <a:bodyPr wrap="square">
            <a:spAutoFit/>
          </a:bodyPr>
          <a:lstStyle/>
          <a:p>
            <a:pPr algn="r">
              <a:spcBef>
                <a:spcPts val="1200"/>
              </a:spcBef>
            </a:pPr>
            <a:r>
              <a:rPr lang="en-US" sz="7200" dirty="0">
                <a:latin typeface="Whitney HTF Condensed" pitchFamily="50" charset="0"/>
              </a:rPr>
              <a:t>“Whoever tells the best story shapes the culture.”</a:t>
            </a:r>
            <a:r>
              <a:rPr lang="en-US" sz="7200" dirty="0" smtClean="0">
                <a:latin typeface="Whitney HTF Book Condensed" pitchFamily="50" charset="0"/>
              </a:rPr>
              <a:t> </a:t>
            </a:r>
            <a:endParaRPr lang="en-US" sz="8000" dirty="0">
              <a:latin typeface="Whitney HTF Condensed" pitchFamily="50" charset="0"/>
            </a:endParaRPr>
          </a:p>
          <a:p>
            <a:pPr algn="r">
              <a:spcBef>
                <a:spcPts val="1200"/>
              </a:spcBef>
            </a:pPr>
            <a:r>
              <a:rPr lang="en-US" sz="5400" dirty="0" smtClean="0">
                <a:solidFill>
                  <a:schemeClr val="accent6">
                    <a:lumMod val="50000"/>
                  </a:schemeClr>
                </a:solidFill>
                <a:latin typeface="Whitney HTF Condensed" pitchFamily="50" charset="0"/>
              </a:rPr>
              <a:t>– </a:t>
            </a:r>
            <a:r>
              <a:rPr lang="en-US" sz="5400" dirty="0">
                <a:solidFill>
                  <a:schemeClr val="accent6">
                    <a:lumMod val="50000"/>
                  </a:schemeClr>
                </a:solidFill>
                <a:latin typeface="Whitney HTF Condensed" pitchFamily="50" charset="0"/>
              </a:rPr>
              <a:t>Erwin Raphael McManus</a:t>
            </a:r>
            <a:endParaRPr lang="en-US" sz="6000" dirty="0">
              <a:solidFill>
                <a:schemeClr val="accent6">
                  <a:lumMod val="50000"/>
                </a:schemeClr>
              </a:solidFill>
            </a:endParaRPr>
          </a:p>
        </p:txBody>
      </p:sp>
    </p:spTree>
    <p:extLst>
      <p:ext uri="{BB962C8B-B14F-4D97-AF65-F5344CB8AC3E}">
        <p14:creationId xmlns:p14="http://schemas.microsoft.com/office/powerpoint/2010/main" val="393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Applied Fiction">
      <a:dk1>
        <a:srgbClr val="000F12"/>
      </a:dk1>
      <a:lt1>
        <a:sysClr val="window" lastClr="FFFFFF"/>
      </a:lt1>
      <a:dk2>
        <a:srgbClr val="000F12"/>
      </a:dk2>
      <a:lt2>
        <a:srgbClr val="FFFFFF"/>
      </a:lt2>
      <a:accent1>
        <a:srgbClr val="00B2BD"/>
      </a:accent1>
      <a:accent2>
        <a:srgbClr val="FCB813"/>
      </a:accent2>
      <a:accent3>
        <a:srgbClr val="EE4036"/>
      </a:accent3>
      <a:accent4>
        <a:srgbClr val="FFC000"/>
      </a:accent4>
      <a:accent5>
        <a:srgbClr val="00B2BD"/>
      </a:accent5>
      <a:accent6>
        <a:srgbClr val="FCB813"/>
      </a:accent6>
      <a:hlink>
        <a:srgbClr val="BFBFBF"/>
      </a:hlink>
      <a:folHlink>
        <a:srgbClr val="3F3F3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Applied Fiction">
      <a:dk1>
        <a:srgbClr val="000F12"/>
      </a:dk1>
      <a:lt1>
        <a:sysClr val="window" lastClr="FFFFFF"/>
      </a:lt1>
      <a:dk2>
        <a:srgbClr val="000F12"/>
      </a:dk2>
      <a:lt2>
        <a:srgbClr val="FFFFFF"/>
      </a:lt2>
      <a:accent1>
        <a:srgbClr val="00B2BD"/>
      </a:accent1>
      <a:accent2>
        <a:srgbClr val="FCB813"/>
      </a:accent2>
      <a:accent3>
        <a:srgbClr val="EE4036"/>
      </a:accent3>
      <a:accent4>
        <a:srgbClr val="FFC000"/>
      </a:accent4>
      <a:accent5>
        <a:srgbClr val="00B2BD"/>
      </a:accent5>
      <a:accent6>
        <a:srgbClr val="FCB813"/>
      </a:accent6>
      <a:hlink>
        <a:srgbClr val="BFBFBF"/>
      </a:hlink>
      <a:folHlink>
        <a:srgbClr val="3F3F3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CECE742D3BC645B654578040AFB934" ma:contentTypeVersion="4" ma:contentTypeDescription="Create a new document." ma:contentTypeScope="" ma:versionID="8993f63b5d4048cb3e8ea3c823d41e03">
  <xsd:schema xmlns:xsd="http://www.w3.org/2001/XMLSchema" xmlns:xs="http://www.w3.org/2001/XMLSchema" xmlns:p="http://schemas.microsoft.com/office/2006/metadata/properties" xmlns:ns2="cbf880be-c7c2-4487-81cc-39803b2f2238" xmlns:ns3="e92227b9-4be3-4651-8ee5-19c741e47354" targetNamespace="http://schemas.microsoft.com/office/2006/metadata/properties" ma:root="true" ma:fieldsID="c402d34d389f3e180b42000de162eff5" ns2:_="" ns3:_="">
    <xsd:import namespace="cbf880be-c7c2-4487-81cc-39803b2f2238"/>
    <xsd:import namespace="e92227b9-4be3-4651-8ee5-19c741e47354"/>
    <xsd:element name="properties">
      <xsd:complexType>
        <xsd:sequence>
          <xsd:element name="documentManagement">
            <xsd:complexType>
              <xsd:all>
                <xsd:element ref="ns2:_dlc_DocId" minOccurs="0"/>
                <xsd:element ref="ns2:_dlc_DocIdUrl" minOccurs="0"/>
                <xsd:element ref="ns2:_dlc_DocIdPersistId" minOccurs="0"/>
                <xsd:element ref="ns3:Date" minOccurs="0"/>
                <xsd:element ref="ns3:Meeting_x0020_Date" minOccurs="0"/>
                <xsd:element ref="ns3:Presenter" minOccurs="0"/>
                <xsd:element ref="ns3:Presentation_x0020__x0023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880be-c7c2-4487-81cc-39803b2f223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92227b9-4be3-4651-8ee5-19c741e47354" elementFormDefault="qualified">
    <xsd:import namespace="http://schemas.microsoft.com/office/2006/documentManagement/types"/>
    <xsd:import namespace="http://schemas.microsoft.com/office/infopath/2007/PartnerControls"/>
    <xsd:element name="Date" ma:index="11" nillable="true" ma:displayName="Date" ma:format="DateOnly" ma:internalName="Date">
      <xsd:simpleType>
        <xsd:restriction base="dms:DateTime"/>
      </xsd:simpleType>
    </xsd:element>
    <xsd:element name="Meeting_x0020_Date" ma:index="12" nillable="true" ma:displayName="Meeting Date" ma:format="DateOnly" ma:internalName="Meeting_x0020_Date">
      <xsd:simpleType>
        <xsd:restriction base="dms:DateTime"/>
      </xsd:simpleType>
    </xsd:element>
    <xsd:element name="Presenter" ma:index="13" nillable="true" ma:displayName="Presenter" ma:internalName="Presenter">
      <xsd:simpleType>
        <xsd:restriction base="dms:Text">
          <xsd:maxLength value="255"/>
        </xsd:restriction>
      </xsd:simpleType>
    </xsd:element>
    <xsd:element name="Presentation_x0020__x0023_" ma:index="14" nillable="true" ma:displayName="Presentation #" ma:internalName="Presentation_x0020__x0023_">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 xmlns="c7e1570d-9ce4-4004-8849-c81864a227c4" xsi:nil="true"/>
    <Presenter xmlns="c7e1570d-9ce4-4004-8849-c81864a227c4">Chris Lazzaro</Presenter>
    <Meeting_x0020_Date xmlns="c7e1570d-9ce4-4004-8849-c81864a227c4">2015-03-18T04:00:00+00:00</Meeting_x0020_Date>
    <Presentation_x0020__x0023_ xmlns="c7e1570d-9ce4-4004-8849-c81864a227c4">7</Presentation_x0020__x0023_>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E39AF6CA52BFBC4F9E8E8D274DEDFDBA" ma:contentTypeVersion="29" ma:contentTypeDescription="Create a new document." ma:contentTypeScope="" ma:versionID="ec90571e16779bddf2aeb98053de7511">
  <xsd:schema xmlns:xsd="http://www.w3.org/2001/XMLSchema" xmlns:xs="http://www.w3.org/2001/XMLSchema" xmlns:p="http://schemas.microsoft.com/office/2006/metadata/properties" xmlns:ns2="c7e1570d-9ce4-4004-8849-c81864a227c4" targetNamespace="http://schemas.microsoft.com/office/2006/metadata/properties" ma:root="true" ma:fieldsID="2a7116abb121b54febcd7de1f7e36aa2" ns2:_="">
    <xsd:import namespace="c7e1570d-9ce4-4004-8849-c81864a227c4"/>
    <xsd:element name="properties">
      <xsd:complexType>
        <xsd:sequence>
          <xsd:element name="documentManagement">
            <xsd:complexType>
              <xsd:all>
                <xsd:element ref="ns2:Date" minOccurs="0"/>
                <xsd:element ref="ns2:Meeting_x0020_Date" minOccurs="0"/>
                <xsd:element ref="ns2:Presenter" minOccurs="0"/>
                <xsd:element ref="ns2:Presentation_x0020__x0023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e1570d-9ce4-4004-8849-c81864a227c4" elementFormDefault="qualified">
    <xsd:import namespace="http://schemas.microsoft.com/office/2006/documentManagement/types"/>
    <xsd:import namespace="http://schemas.microsoft.com/office/infopath/2007/PartnerControls"/>
    <xsd:element name="Date" ma:index="4" nillable="true" ma:displayName="Date" ma:format="DateOnly" ma:internalName="Date" ma:readOnly="false">
      <xsd:simpleType>
        <xsd:restriction base="dms:DateTime"/>
      </xsd:simpleType>
    </xsd:element>
    <xsd:element name="Meeting_x0020_Date" ma:index="5" nillable="true" ma:displayName="Meeting Date" ma:format="DateOnly" ma:internalName="Meeting_x0020_Date" ma:readOnly="false">
      <xsd:simpleType>
        <xsd:restriction base="dms:DateTime"/>
      </xsd:simpleType>
    </xsd:element>
    <xsd:element name="Presenter" ma:index="6" nillable="true" ma:displayName="Presenter" ma:internalName="Presenter" ma:readOnly="false">
      <xsd:simpleType>
        <xsd:restriction base="dms:Text">
          <xsd:maxLength value="255"/>
        </xsd:restriction>
      </xsd:simpleType>
    </xsd:element>
    <xsd:element name="Presentation_x0020__x0023_" ma:index="7" nillable="true" ma:displayName="Presentation #" ma:internalName="Presentation_x0020__x0023_" ma:readOnly="false" ma:percentage="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626E3D-F297-4322-B5E7-0E7138BF0249}"/>
</file>

<file path=customXml/itemProps2.xml><?xml version="1.0" encoding="utf-8"?>
<ds:datastoreItem xmlns:ds="http://schemas.openxmlformats.org/officeDocument/2006/customXml" ds:itemID="{9241EFBE-470B-433B-BC80-D88DF61A1551}"/>
</file>

<file path=customXml/itemProps3.xml><?xml version="1.0" encoding="utf-8"?>
<ds:datastoreItem xmlns:ds="http://schemas.openxmlformats.org/officeDocument/2006/customXml" ds:itemID="{5C0FE949-FB21-4CC1-A3CE-E6CE3E4B53CC}"/>
</file>

<file path=customXml/itemProps4.xml><?xml version="1.0" encoding="utf-8"?>
<ds:datastoreItem xmlns:ds="http://schemas.openxmlformats.org/officeDocument/2006/customXml" ds:itemID="{14B6A79A-37AF-4974-B912-B0E756476F23}"/>
</file>

<file path=docProps/app.xml><?xml version="1.0" encoding="utf-8"?>
<Properties xmlns="http://schemas.openxmlformats.org/officeDocument/2006/extended-properties" xmlns:vt="http://schemas.openxmlformats.org/officeDocument/2006/docPropsVTypes">
  <Template/>
  <TotalTime>21494</TotalTime>
  <Words>2443</Words>
  <Application>Microsoft Office PowerPoint</Application>
  <PresentationFormat>Widescreen</PresentationFormat>
  <Paragraphs>315</Paragraphs>
  <Slides>25</Slides>
  <Notes>25</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42" baseType="lpstr">
      <vt:lpstr>Calibri Light</vt:lpstr>
      <vt:lpstr>Whitney HTF Condensed</vt:lpstr>
      <vt:lpstr>Calibri</vt:lpstr>
      <vt:lpstr>Tw Cen MT Condensed</vt:lpstr>
      <vt:lpstr>Whitney HTF SemiBold</vt:lpstr>
      <vt:lpstr>Visitor TT1 BRK</vt:lpstr>
      <vt:lpstr>Whitney HTF SemiBold Condensed</vt:lpstr>
      <vt:lpstr>Arial</vt:lpstr>
      <vt:lpstr>Tw Cen MT Condensed Extra Bold</vt:lpstr>
      <vt:lpstr>Whitney HTF Light Condensed</vt:lpstr>
      <vt:lpstr>Whitney HTF Book Condensed</vt:lpstr>
      <vt:lpstr>Whitney HTF SemiBold SC</vt:lpstr>
      <vt:lpstr>Consolas</vt:lpstr>
      <vt:lpstr>Whitney HTF Black SC</vt:lpstr>
      <vt:lpstr>Office Theme</vt:lpstr>
      <vt:lpstr>5_Office Theme</vt:lpstr>
      <vt:lpstr>Image</vt:lpstr>
      <vt:lpstr>Applied Fiction Redux for those of you who missed our last episode…</vt:lpstr>
      <vt:lpstr>PowerPoint Presentation</vt:lpstr>
      <vt:lpstr>PowerPoint Presentation</vt:lpstr>
      <vt:lpstr>or</vt:lpstr>
      <vt:lpstr>PowerPoint Presentation</vt:lpstr>
      <vt:lpstr>Applied Fiction Teaching important truths by adding fiction to improve engagement, understanding and retention. </vt:lpstr>
      <vt:lpstr>Earth depends on us. </vt:lpstr>
      <vt:lpstr>PowerPoint Presentation</vt:lpstr>
      <vt:lpstr>PowerPoint Presentation</vt:lpstr>
      <vt:lpstr>Tools to build learning journeys for our employees that are memorable, engaging and understandable.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Tools to build learning journeys for our employees that are memorable, engaging and understandable.</vt:lpstr>
      <vt:lpstr>PowerPoint Presentation</vt:lpstr>
      <vt:lpstr>Studio Building tailored experiences</vt:lpstr>
      <vt:lpstr>PowerPoint Presentation</vt:lpstr>
    </vt:vector>
  </TitlesOfParts>
  <Company>MetaMythic, LLC</Company>
  <LinksUpToDate>false</LinksUpToDate>
  <SharedDoc>false</SharedDoc>
  <HyperlinkBase>http://metamythic.co</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Fiction</dc:title>
  <dc:subject>Applied Fiction</dc:subject>
  <dc:creator>Lazzaro, Chris;Charlie Evans;Michael Dockery</dc:creator>
  <cp:keywords>Applied Fiction;Fiction;Applied;Compliance;ESOP</cp:keywords>
  <dc:description>Copyright MetaMythic, LLC. You are free to distribute this presentation in this form or in similar form with the following condition:
If you wish to alter or use content from this presentation to promote these ideas, we would love for you to share the information. Just make sure 1.) you give MetaMythic credit, 2.) link to our website wherever  you publish or publicize this information and 3.) let us know how you’re using the content before you use it. An email notification is fine.</dc:description>
  <cp:lastModifiedBy>Janelle Law</cp:lastModifiedBy>
  <cp:revision>611</cp:revision>
  <dcterms:created xsi:type="dcterms:W3CDTF">2014-03-08T14:22:27Z</dcterms:created>
  <dcterms:modified xsi:type="dcterms:W3CDTF">2015-04-06T12:57:57Z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0x010100E39AF6CA52BFBC4F9E8E8D274DEDFDBA</vt:lpwstr>
  </property>
  <property fmtid="{D5CDD505-2E9C-101B-9397-08002B2CF9AE}" pid="3" name="_dlc_DocIdItemGuid">
    <vt:lpwstr>3fa3c8d9-3cc4-4823-a416-a8a81f9ef159</vt:lpwstr>
  </property>
</Properties>
</file>